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9" autoAdjust="0"/>
    <p:restoredTop sz="94660"/>
  </p:normalViewPr>
  <p:slideViewPr>
    <p:cSldViewPr snapToGrid="0">
      <p:cViewPr>
        <p:scale>
          <a:sx n="150" d="100"/>
          <a:sy n="150" d="100"/>
        </p:scale>
        <p:origin x="-3096" y="-14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23-04-10T12:33:18.322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EAA6C686-040F-4E87-96CC-65BFC798E2E2}" emma:medium="tactile" emma:mode="ink">
          <msink:context xmlns:msink="http://schemas.microsoft.com/ink/2010/main" type="writingRegion" rotatedBoundingBox="16987,9155 17160,9176 17156,9209 16983,9188"/>
        </emma:interpretation>
      </emma:emma>
    </inkml:annotationXML>
    <inkml:traceGroup>
      <inkml:annotationXML>
        <emma:emma xmlns:emma="http://www.w3.org/2003/04/emma" version="1.0">
          <emma:interpretation id="{2ED01B87-6688-42EF-B865-87074F12C6D7}" emma:medium="tactile" emma:mode="ink">
            <msink:context xmlns:msink="http://schemas.microsoft.com/ink/2010/main" type="paragraph" rotatedBoundingBox="16987,9155 17160,9176 17156,9209 16983,9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AFDBBD-F5D0-43A6-8266-787EB2B0CF6F}" emma:medium="tactile" emma:mode="ink">
              <msink:context xmlns:msink="http://schemas.microsoft.com/ink/2010/main" type="line" rotatedBoundingBox="16987,9155 17160,9176 17156,9209 16983,9188"/>
            </emma:interpretation>
          </emma:emma>
        </inkml:annotationXML>
        <inkml:traceGroup>
          <inkml:annotationXML>
            <emma:emma xmlns:emma="http://www.w3.org/2003/04/emma" version="1.0">
              <emma:interpretation id="{A6C54BED-93F8-44F9-A6CB-CA29751364A4}" emma:medium="tactile" emma:mode="ink">
                <msink:context xmlns:msink="http://schemas.microsoft.com/ink/2010/main" type="inkWord" rotatedBoundingBox="16987,9155 17160,9176 17156,9209 16983,9188"/>
              </emma:interpretation>
            </emma:emma>
          </inkml:annotationXML>
          <inkml:trace contextRef="#ctx0" brushRef="#br0">106 0 0,'-14'0'63,"1"0"-63,0 0 15,0 0-15,-14 0 16,14 0 0,0 0-16,13 13 109,13-13-93,0 0-16,1 13 15,-1-13 48,0 0-48,0 0-15,0 0 32,1 0-32,12 0 15,-13 0 1,1 0 62,-1 0-78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B3066-4B2C-DDC8-AA75-0C1255021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5A5A25-700D-16A3-EEAD-285AE501D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995FB8-383D-956D-EFA1-4749634C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64854-41E4-CEC3-48F8-A28121AA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2B54A-C27B-8B37-403F-4BCDB606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86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A1B1B-3695-EE9C-1416-A1E82DB5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D30F-5A64-3FC6-76FD-37FBEC281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D22E2-E1AC-B440-A703-19750919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FF43F-9039-BE8C-023E-739492EC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3D106-7B8C-3126-27B5-7A7A69FA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4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EAA30F-793F-293C-E04A-A0D464F5D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9F898F-A8A9-869B-1F37-56A80D660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27B6B-6A88-363C-29EF-D1FC2A61E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7F779-4C1D-EFF3-78C2-FFB24F65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F0251-D4D3-A7BD-8FEB-97584C1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74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8BC4F-0C61-AF29-1A05-094F0089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E22D2A-3B2B-7B4B-B841-D7688F1D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D792C-B46E-F300-5516-D7F09109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16A0A-971C-479C-52F3-A2A876D4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C3F6A-60A0-780D-8C22-09227A21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4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E15FF-45A0-3652-6F29-C4F3BADE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69A4D-36D4-3025-E164-870DD761A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61661-AD0C-8649-CFBB-2E6FF009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C2804-AB9D-9C1D-1784-102039B6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C6AA5-1405-554B-FD33-A9F67244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C8F7B-3E22-F883-94C8-6A2F2A26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3E745-0B64-4B58-D9F5-680FF82C9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0D925B-1C31-0D8E-16EA-73838159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40FC65-DBEA-AB95-59D3-18169DB7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08F3AF-63B9-0535-3475-2A78DD77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7B94CB-53E6-6152-A412-784C722F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2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21A55-668A-5B53-F41B-DE326CA6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B07E1-D4B7-E11A-2E91-93C2D0D5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8B721B-1965-192E-76F9-63AECE747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465910-401C-FF98-9CE0-961C1D62D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8E5A95-8E77-12CF-F225-F72B408B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47699D-1DB0-9419-EDE7-85077262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249C17-889C-683D-E5DD-01944763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0085F4-A30F-DE54-6FAB-921019CE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1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C9FB9-E4CE-386B-DF4D-EFA5A39C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7C5D87-B4B7-DC8F-D2B2-16D20B1C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C39528-11E6-F26F-0EF5-7C188415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186F25-2AAE-F9DA-CCBE-3BBD3830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3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A1F405-1518-9D5E-B0E5-7A520B82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20553B-C4D8-9785-91EB-F543EA5A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5EA94-90DE-BA19-1FB0-55B92A29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46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36345-2111-E01A-FA74-146790D5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24879-CF2E-E8DA-D1FD-6348CFE11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D3EA6-9D72-B33C-F384-FED413AE5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086BD-2915-9209-2CDD-51E70260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5486CA-F88D-A934-B5AE-4C5082B3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9EE57F-7EA1-F564-E4B9-9357BE25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55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911A6-457E-5BB9-B179-C927C69D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125777-075B-BAB7-77CF-DD9A6E044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3A0634-739C-576B-167B-BFF586268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874E0-FD5D-A580-3363-34FCB195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6745A8-1980-5978-2320-FA59B2D5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27814-D62D-C7E7-ED3C-6C9442EA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6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7B8A6E-9F65-1051-3172-CEE5E8A7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A156D-0B13-A77F-70C0-2BF71F22C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3FA09-3114-7686-179B-81E7FB982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BA71B0-5502-0116-4075-87F8E89D7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B8C8D-F869-5216-252C-CBB675F00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6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api/v1/put-api/member3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27PGBYmHNA&amp;list=PLlTylS8uB2fBOi6uzvMpojFrNe7sRmlzU&amp;index=11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D737A-3AB4-FF27-31D2-0AD6285A2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7030A0"/>
                </a:solidFill>
              </a:rPr>
              <a:t>스프링 부트 핵심 가이드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6398B-B285-223C-437D-BD0E3BA6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940" y="4587690"/>
            <a:ext cx="9144000" cy="696830"/>
          </a:xfrm>
        </p:spPr>
        <p:txBody>
          <a:bodyPr/>
          <a:lstStyle/>
          <a:p>
            <a:r>
              <a:rPr lang="ko-KR" altLang="en-US" dirty="0">
                <a:solidFill>
                  <a:srgbClr val="7030A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박대원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A29783-A5E1-436D-3C0C-CACD92C0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197" y="158503"/>
            <a:ext cx="2430848" cy="11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4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1.1.4 </a:t>
            </a:r>
            <a:r>
              <a:rPr lang="ko-KR" altLang="en-US" sz="1400" b="1" dirty="0">
                <a:solidFill>
                  <a:srgbClr val="7030A0"/>
                </a:solidFill>
              </a:rPr>
              <a:t>스프링 프레임워크의 다양한 모듈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스프링 프레임워크는 기능별로 구분된 약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20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여 개의 모듈로 구성돼 있다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스프링 프레임워크 공식 문서에서는 스프링 버전별로 다른 다이어그램을 제시하고 있지만 큰 틀은 유사하다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그리고 스프링 프레임워크를 사용한다고 해서 모든 모듈을 사용할 필요는 없다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애플리케이션 개발에 필요한 모듈만 선택해서 사용하게끔 설계돼 있으며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이를 </a:t>
            </a:r>
            <a:r>
              <a:rPr lang="ko-KR" altLang="en-US" sz="1400" b="1" i="0" u="none" strike="noStrike" dirty="0">
                <a:solidFill>
                  <a:srgbClr val="3D4144"/>
                </a:solidFill>
                <a:effectLst/>
                <a:latin typeface="+mn-ea"/>
              </a:rPr>
              <a:t>경량 컨테이너 설계라고 부른다</a:t>
            </a:r>
            <a:r>
              <a:rPr lang="en-US" altLang="ko-KR" sz="1400" b="1" i="0" u="none" strike="noStrike" dirty="0">
                <a:solidFill>
                  <a:srgbClr val="3D4144"/>
                </a:solidFill>
                <a:effectLst/>
                <a:latin typeface="+mn-ea"/>
              </a:rPr>
              <a:t>.</a:t>
            </a:r>
            <a:endParaRPr lang="en-US" altLang="ko-KR" sz="1400" b="1" i="0" dirty="0">
              <a:solidFill>
                <a:srgbClr val="3D4144"/>
              </a:solidFill>
              <a:effectLst/>
              <a:latin typeface="+mn-ea"/>
            </a:endParaRPr>
          </a:p>
          <a:p>
            <a:pPr marL="0" indent="0">
              <a:buNone/>
            </a:pPr>
            <a:r>
              <a:rPr lang="ko-KR" altLang="en-US" sz="1400" b="1" dirty="0">
                <a:latin typeface="+mn-ea"/>
              </a:rPr>
              <a:t/>
            </a:r>
            <a:br>
              <a:rPr lang="ko-KR" altLang="en-US" sz="1400" b="1" dirty="0">
                <a:latin typeface="+mn-ea"/>
              </a:rPr>
            </a:br>
            <a:endParaRPr lang="en-US" altLang="ko-KR" sz="1400" b="1" i="0" dirty="0">
              <a:solidFill>
                <a:srgbClr val="3D4144"/>
              </a:solidFill>
              <a:effectLst/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B6FAC9-51D5-C19C-E57B-85784694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33" y="2553195"/>
            <a:ext cx="4877580" cy="3573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81665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5.2.3 DTO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객체를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GET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latin typeface="+mn-ea"/>
              </a:rPr>
              <a:t>   3</a:t>
            </a:r>
            <a:r>
              <a:rPr lang="ko-KR" altLang="en-US" sz="1400" b="1" dirty="0">
                <a:latin typeface="+mn-ea"/>
              </a:rPr>
              <a:t>번 줄은 이전 예제와 동일한 형태의 쿼리스트링을 가진다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다만 </a:t>
            </a:r>
            <a:r>
              <a:rPr lang="en-US" altLang="ko-KR" sz="1400" b="1" dirty="0">
                <a:latin typeface="+mn-ea"/>
              </a:rPr>
              <a:t>4</a:t>
            </a:r>
            <a:r>
              <a:rPr lang="ko-KR" altLang="en-US" sz="1400" b="1" dirty="0">
                <a:latin typeface="+mn-ea"/>
              </a:rPr>
              <a:t>번 줄과 같이 코드의 양을 줄일 수 있다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0030" y="1397675"/>
            <a:ext cx="10052463" cy="201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0">
                <a:solidFill>
                  <a:srgbClr val="0000FF"/>
                </a:solidFill>
                <a:effectLst/>
                <a:latin typeface="Consolas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/>
              </a:rPr>
              <a:t> com.springboot.api.dto.MemberDto;</a:t>
            </a:r>
          </a:p>
          <a:p>
            <a:pPr algn="l">
              <a:defRPr/>
            </a:pPr>
            <a:endParaRPr lang="en-US" altLang="ko-KR" sz="140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endParaRPr lang="en-US" altLang="ko-KR" sz="140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40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400">
                <a:solidFill>
                  <a:srgbClr val="3F7F5F"/>
                </a:solidFill>
                <a:latin typeface="Consolas"/>
              </a:rPr>
              <a:t>// http://localhost:8080/api/v1/get-api/request3?name=value1&amp;email=value2&amp;organization=value3</a:t>
            </a:r>
          </a:p>
          <a:p>
            <a:pPr algn="l">
              <a:defRPr/>
            </a:pPr>
            <a:r>
              <a:rPr lang="en-US" altLang="ko-KR" sz="140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400">
                <a:solidFill>
                  <a:srgbClr val="646464"/>
                </a:solidFill>
                <a:latin typeface="Consolas"/>
              </a:rPr>
              <a:t>@GetMapping</a:t>
            </a:r>
            <a:r>
              <a:rPr lang="en-US" altLang="ko-KR" sz="1400">
                <a:solidFill>
                  <a:srgbClr val="000000"/>
                </a:solidFill>
                <a:latin typeface="Consolas"/>
              </a:rPr>
              <a:t>(value = </a:t>
            </a:r>
            <a:r>
              <a:rPr lang="en-US" altLang="ko-KR" sz="1400">
                <a:solidFill>
                  <a:srgbClr val="2A00FF"/>
                </a:solidFill>
                <a:latin typeface="Consolas"/>
              </a:rPr>
              <a:t>"/request3"</a:t>
            </a:r>
            <a:r>
              <a:rPr lang="en-US" altLang="ko-KR" sz="1400">
                <a:solidFill>
                  <a:srgbClr val="000000"/>
                </a:solidFill>
                <a:latin typeface="Consolas"/>
              </a:rPr>
              <a:t>)</a:t>
            </a:r>
          </a:p>
          <a:p>
            <a:pPr algn="l">
              <a:defRPr/>
            </a:pPr>
            <a:r>
              <a:rPr lang="en-US" altLang="ko-KR" sz="140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/>
              </a:rPr>
              <a:t> String getRequestParam3(MemberDto </a:t>
            </a:r>
            <a:r>
              <a:rPr lang="en-US" altLang="ko-KR" sz="1400">
                <a:solidFill>
                  <a:srgbClr val="6A3E3E"/>
                </a:solidFill>
                <a:latin typeface="Consolas"/>
              </a:rPr>
              <a:t>memberDTO</a:t>
            </a:r>
            <a:r>
              <a:rPr lang="en-US" altLang="ko-KR" sz="1400">
                <a:solidFill>
                  <a:srgbClr val="000000"/>
                </a:solidFill>
                <a:latin typeface="Consolas"/>
              </a:rPr>
              <a:t>) {</a:t>
            </a:r>
          </a:p>
          <a:p>
            <a:pPr algn="l">
              <a:defRPr/>
            </a:pPr>
            <a:r>
              <a:rPr lang="en-US" altLang="ko-KR" sz="1400">
                <a:solidFill>
                  <a:srgbClr val="000000"/>
                </a:solidFill>
                <a:latin typeface="Consolas"/>
              </a:rPr>
              <a:t>       //return memberDto.getName() + " " + memberDto.getEmail() + " " + memberDto.getOrganization();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000000"/>
                </a:solidFill>
                <a:latin typeface="Consolas"/>
              </a:rPr>
              <a:t>         </a:t>
            </a:r>
            <a:r>
              <a:rPr lang="en-US" altLang="ko-KR" sz="140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/>
              </a:rPr>
              <a:t>memberDTO</a:t>
            </a:r>
            <a:r>
              <a:rPr lang="en-US" altLang="ko-KR" sz="1400">
                <a:solidFill>
                  <a:srgbClr val="000000"/>
                </a:solidFill>
                <a:latin typeface="Consolas"/>
              </a:rPr>
              <a:t>.toString();</a:t>
            </a:r>
          </a:p>
          <a:p>
            <a:pPr algn="l">
              <a:defRPr/>
            </a:pPr>
            <a:r>
              <a:rPr lang="ko-KR" altLang="en-US" sz="140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400">
                <a:solidFill>
                  <a:srgbClr val="000000"/>
                </a:solidFill>
                <a:latin typeface="Consolas"/>
              </a:rPr>
              <a:t>}</a:t>
            </a:r>
            <a:endParaRPr lang="en-US" altLang="ko-KR" sz="140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59181" y="1485455"/>
            <a:ext cx="1838310" cy="2652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267F99"/>
                </a:solidFill>
                <a:latin typeface="Consolas"/>
              </a:rPr>
              <a:t>Get</a:t>
            </a:r>
            <a:r>
              <a:rPr lang="en-US" altLang="ko-KR" sz="1200">
                <a:solidFill>
                  <a:srgbClr val="267F99"/>
                </a:solidFill>
                <a:effectLst/>
                <a:latin typeface="Consolas"/>
              </a:rPr>
              <a:t>Controller.java</a:t>
            </a:r>
            <a:endParaRPr lang="ko-KR" altLang="en-US" sz="1200"/>
          </a:p>
        </p:txBody>
      </p:sp>
      <p:sp>
        <p:nvSpPr>
          <p:cNvPr id="14" name="TextBox 9"/>
          <p:cNvSpPr txBox="1"/>
          <p:nvPr/>
        </p:nvSpPr>
        <p:spPr>
          <a:xfrm>
            <a:off x="6413498" y="4313466"/>
            <a:ext cx="4793288" cy="17338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    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/>
              </a:rPr>
              <a:t>Override</a:t>
            </a:r>
          </a:p>
          <a:p>
            <a:pPr lvl="0">
              <a:defRPr/>
            </a:pP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/>
              </a:rPr>
              <a:t>public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/>
              </a:rPr>
              <a:t>String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/>
              </a:rPr>
              <a:t>toString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() {</a:t>
            </a:r>
          </a:p>
          <a:p>
            <a:pPr lvl="0">
              <a:defRPr/>
            </a:pP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      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/>
              </a:rPr>
              <a:t>"MemberDTO{"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 +</a:t>
            </a:r>
          </a:p>
          <a:p>
            <a:pPr lvl="0">
              <a:defRPr/>
            </a:pP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           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/>
              </a:rPr>
              <a:t>"name='"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 + name +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200" b="0">
                <a:solidFill>
                  <a:srgbClr val="EE0000"/>
                </a:solidFill>
                <a:effectLst/>
                <a:latin typeface="Consolas"/>
              </a:rPr>
              <a:t>\'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 +</a:t>
            </a:r>
          </a:p>
          <a:p>
            <a:pPr lvl="0">
              <a:defRPr/>
            </a:pP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           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/>
              </a:rPr>
              <a:t>", email='"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 + email +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200" b="0">
                <a:solidFill>
                  <a:srgbClr val="EE0000"/>
                </a:solidFill>
                <a:effectLst/>
                <a:latin typeface="Consolas"/>
              </a:rPr>
              <a:t>\'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 +</a:t>
            </a:r>
          </a:p>
          <a:p>
            <a:pPr lvl="0">
              <a:defRPr/>
            </a:pP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           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/>
              </a:rPr>
              <a:t>", organization='"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 + organization +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200" b="0">
                <a:solidFill>
                  <a:srgbClr val="EE0000"/>
                </a:solidFill>
                <a:effectLst/>
                <a:latin typeface="Consolas"/>
              </a:rPr>
              <a:t>\'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 +</a:t>
            </a:r>
          </a:p>
          <a:p>
            <a:pPr lvl="0">
              <a:defRPr/>
            </a:pP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           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/>
              </a:rPr>
              <a:t>'}'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    }</a:t>
            </a:r>
            <a:b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</a:br>
            <a:r>
              <a:rPr lang="en-US" altLang="ko-KR" sz="1200" b="0">
                <a:solidFill>
                  <a:srgbClr val="000000"/>
                </a:solidFill>
                <a:effectLst/>
                <a:latin typeface="Consolas"/>
              </a:rPr>
              <a:t>}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212647" y="3219738"/>
            <a:ext cx="2467841" cy="116897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5.2.3 DTO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객체를 활용한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GET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latin typeface="+mn-ea"/>
              </a:rPr>
              <a:t> 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5039" y="1434648"/>
            <a:ext cx="7855544" cy="4609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43474" y="1321105"/>
            <a:ext cx="9147993" cy="29624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400">
                <a:solidFill>
                  <a:srgbClr val="3F7F5F"/>
                </a:solidFill>
                <a:latin typeface="Consolas"/>
              </a:rPr>
              <a:t>http://localhost:8080/api/v1/get-api/request3?name=value1&amp;email=value2&amp;organization=value3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30019" y="4544269"/>
            <a:ext cx="4171709" cy="3014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5933229" y="1620454"/>
            <a:ext cx="168797" cy="15674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5.3 POST API </a:t>
            </a:r>
            <a:r>
              <a:rPr lang="ko-KR" altLang="en-US" sz="1400" b="1" dirty="0" smtClean="0">
                <a:solidFill>
                  <a:srgbClr val="7030A0"/>
                </a:solidFill>
                <a:latin typeface="+mn-ea"/>
              </a:rPr>
              <a:t>만들기   </a:t>
            </a:r>
            <a:endParaRPr lang="ko-KR" altLang="en-US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POST API</a:t>
            </a:r>
            <a:r>
              <a:rPr lang="ko-KR" altLang="en-US" sz="1400" b="1" dirty="0">
                <a:latin typeface="+mn-ea"/>
              </a:rPr>
              <a:t>는 웹 애플리케이션을 통해 데이터베이스 등의 저장소에 리소스를 저장할 때 사용되는 </a:t>
            </a:r>
            <a:r>
              <a:rPr lang="en-US" altLang="ko-KR" sz="1400" b="1" dirty="0">
                <a:latin typeface="+mn-ea"/>
              </a:rPr>
              <a:t>API</a:t>
            </a:r>
            <a:r>
              <a:rPr lang="ko-KR" altLang="en-US" sz="1400" b="1" dirty="0">
                <a:latin typeface="+mn-ea"/>
              </a:rPr>
              <a:t>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앞에서 살펴본 </a:t>
            </a:r>
            <a:r>
              <a:rPr lang="en-US" altLang="ko-KR" sz="1400" b="1" dirty="0">
                <a:latin typeface="+mn-ea"/>
              </a:rPr>
              <a:t>GET API</a:t>
            </a:r>
            <a:r>
              <a:rPr lang="ko-KR" altLang="en-US" sz="1400" b="1" dirty="0">
                <a:latin typeface="+mn-ea"/>
              </a:rPr>
              <a:t>에서는 </a:t>
            </a:r>
            <a:r>
              <a:rPr lang="en-US" altLang="ko-KR" sz="1400" b="1" dirty="0">
                <a:latin typeface="+mn-ea"/>
              </a:rPr>
              <a:t>URL</a:t>
            </a:r>
            <a:r>
              <a:rPr lang="ko-KR" altLang="en-US" sz="1400" b="1" dirty="0">
                <a:latin typeface="+mn-ea"/>
              </a:rPr>
              <a:t>의 경로나 파라미터에 변수를 넣어 요청을 보냈지만 </a:t>
            </a:r>
            <a:r>
              <a:rPr lang="en-US" altLang="ko-KR" sz="1400" b="1" dirty="0">
                <a:latin typeface="+mn-ea"/>
              </a:rPr>
              <a:t>POST API</a:t>
            </a:r>
            <a:r>
              <a:rPr lang="ko-KR" altLang="en-US" sz="1400" b="1" dirty="0">
                <a:latin typeface="+mn-ea"/>
              </a:rPr>
              <a:t>에서는 저장하고자 하는 리소스나 값을 </a:t>
            </a:r>
            <a:r>
              <a:rPr lang="en-US" altLang="ko-KR" sz="1400" b="1" dirty="0">
                <a:latin typeface="+mn-ea"/>
              </a:rPr>
              <a:t>HTTP </a:t>
            </a:r>
            <a:r>
              <a:rPr lang="ko-KR" altLang="en-US" sz="1400" b="1" dirty="0">
                <a:latin typeface="+mn-ea"/>
              </a:rPr>
              <a:t>바디</a:t>
            </a:r>
            <a:r>
              <a:rPr lang="en-US" altLang="ko-KR" sz="1400" b="1" dirty="0">
                <a:latin typeface="+mn-ea"/>
              </a:rPr>
              <a:t>(body)</a:t>
            </a:r>
            <a:r>
              <a:rPr lang="ko-KR" altLang="en-US" sz="1400" b="1" dirty="0">
                <a:latin typeface="+mn-ea"/>
              </a:rPr>
              <a:t>에 담아 서버에 전달한다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그래서 </a:t>
            </a:r>
            <a:r>
              <a:rPr lang="en-US" altLang="ko-KR" sz="1400" b="1" dirty="0">
                <a:latin typeface="+mn-ea"/>
              </a:rPr>
              <a:t>URI</a:t>
            </a:r>
            <a:r>
              <a:rPr lang="ko-KR" altLang="en-US" sz="1400" b="1" dirty="0">
                <a:latin typeface="+mn-ea"/>
              </a:rPr>
              <a:t>가 </a:t>
            </a:r>
            <a:r>
              <a:rPr lang="en-US" altLang="ko-KR" sz="1400" b="1" dirty="0">
                <a:latin typeface="+mn-ea"/>
              </a:rPr>
              <a:t>GET API</a:t>
            </a:r>
            <a:r>
              <a:rPr lang="ko-KR" altLang="en-US" sz="1400" b="1" dirty="0">
                <a:latin typeface="+mn-ea"/>
              </a:rPr>
              <a:t>에 비해 간단하다</a:t>
            </a:r>
            <a:r>
              <a:rPr lang="en-US" altLang="ko-KR" sz="1400" b="1" dirty="0">
                <a:latin typeface="+mn-ea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POST API</a:t>
            </a:r>
            <a:r>
              <a:rPr lang="ko-KR" altLang="en-US" sz="1400" b="1" dirty="0">
                <a:latin typeface="+mn-ea"/>
              </a:rPr>
              <a:t>를 만들기 위해 우선 아래와 같이 </a:t>
            </a:r>
            <a:r>
              <a:rPr lang="en-US" altLang="ko-KR" sz="1400" b="1" dirty="0" err="1">
                <a:latin typeface="+mn-ea"/>
              </a:rPr>
              <a:t>PostController</a:t>
            </a:r>
            <a:r>
              <a:rPr lang="ko-KR" altLang="en-US" sz="1400" b="1" dirty="0">
                <a:latin typeface="+mn-ea"/>
              </a:rPr>
              <a:t>라는 이름의 컨트롤러 클래스를 생성하고 </a:t>
            </a:r>
            <a:r>
              <a:rPr lang="en-US" altLang="ko-KR" sz="1400" b="1" dirty="0">
                <a:latin typeface="+mn-ea"/>
              </a:rPr>
              <a:t>@RequestMapping </a:t>
            </a:r>
            <a:r>
              <a:rPr lang="ko-KR" altLang="en-US" sz="1400" b="1" dirty="0" err="1">
                <a:latin typeface="+mn-ea"/>
              </a:rPr>
              <a:t>어노테이션을</a:t>
            </a:r>
            <a:r>
              <a:rPr lang="ko-KR" altLang="en-US" sz="1400" b="1" dirty="0">
                <a:latin typeface="+mn-ea"/>
              </a:rPr>
              <a:t> 이용해 공통 </a:t>
            </a:r>
            <a:r>
              <a:rPr lang="en-US" altLang="ko-KR" sz="1400" b="1" dirty="0">
                <a:latin typeface="+mn-ea"/>
              </a:rPr>
              <a:t>URL</a:t>
            </a:r>
            <a:r>
              <a:rPr lang="ko-KR" altLang="en-US" sz="1400" b="1" dirty="0">
                <a:latin typeface="+mn-ea"/>
              </a:rPr>
              <a:t>을 설정한다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6C84A-4DD1-65DD-ED79-B1701FA0AB0E}"/>
              </a:ext>
            </a:extLst>
          </p:cNvPr>
          <p:cNvSpPr txBox="1"/>
          <p:nvPr/>
        </p:nvSpPr>
        <p:spPr>
          <a:xfrm>
            <a:off x="1164701" y="3520137"/>
            <a:ext cx="9686109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com.springboot.api.controller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org.springframework.web.bind.annotation.RequestMapping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org.springframework.web.bind.annotation.RestController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@RestController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@RequestMapping("/api/v1/post-api")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PostController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99570-1861-9EE0-145D-50D2F508CDF3}"/>
              </a:ext>
            </a:extLst>
          </p:cNvPr>
          <p:cNvSpPr txBox="1"/>
          <p:nvPr/>
        </p:nvSpPr>
        <p:spPr>
          <a:xfrm>
            <a:off x="8797330" y="3712992"/>
            <a:ext cx="183831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7F99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Controller.java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351710" y="449160"/>
            <a:ext cx="549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https://www.youtube.com/watch?v=QDqfGNwJIo0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5.3.1 @RequestMapping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으로 구현하기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POST API</a:t>
            </a:r>
            <a:r>
              <a:rPr lang="ko-KR" altLang="en-US" sz="1400" b="1" dirty="0">
                <a:latin typeface="+mn-ea"/>
              </a:rPr>
              <a:t>에서 </a:t>
            </a:r>
            <a:r>
              <a:rPr lang="en-US" altLang="ko-KR" sz="1400" b="1" dirty="0">
                <a:latin typeface="+mn-ea"/>
              </a:rPr>
              <a:t>@RequestMapping</a:t>
            </a:r>
            <a:r>
              <a:rPr lang="ko-KR" altLang="en-US" sz="1400" b="1" dirty="0">
                <a:latin typeface="+mn-ea"/>
              </a:rPr>
              <a:t>을 사용하는 방법은 </a:t>
            </a:r>
            <a:r>
              <a:rPr lang="en-US" altLang="ko-KR" sz="1400" b="1" dirty="0">
                <a:latin typeface="+mn-ea"/>
              </a:rPr>
              <a:t>GET API </a:t>
            </a:r>
            <a:r>
              <a:rPr lang="ko-KR" altLang="en-US" sz="1400" b="1" dirty="0">
                <a:latin typeface="+mn-ea"/>
              </a:rPr>
              <a:t>와 크게 다르지 않다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요청 처리 메서드를 정의할 때 아래처럼 </a:t>
            </a:r>
            <a:r>
              <a:rPr lang="en-US" altLang="ko-KR" sz="1400" b="1" dirty="0">
                <a:latin typeface="+mn-ea"/>
              </a:rPr>
              <a:t>method </a:t>
            </a:r>
            <a:r>
              <a:rPr lang="ko-KR" altLang="en-US" sz="1400" b="1" dirty="0">
                <a:latin typeface="+mn-ea"/>
              </a:rPr>
              <a:t>요소를 </a:t>
            </a:r>
            <a:r>
              <a:rPr lang="en-US" altLang="ko-KR" sz="1400" b="1" dirty="0" err="1">
                <a:latin typeface="+mn-ea"/>
              </a:rPr>
              <a:t>RequestMethod.POST</a:t>
            </a:r>
            <a:r>
              <a:rPr lang="ko-KR" altLang="en-US" sz="1400" b="1" dirty="0">
                <a:latin typeface="+mn-ea"/>
              </a:rPr>
              <a:t>로 설정하는 부분을 제외하면 </a:t>
            </a:r>
            <a:r>
              <a:rPr lang="en-US" altLang="ko-KR" sz="1400" b="1" dirty="0">
                <a:latin typeface="+mn-ea"/>
              </a:rPr>
              <a:t>GET API</a:t>
            </a:r>
            <a:r>
              <a:rPr lang="ko-KR" altLang="en-US" sz="1400" b="1" dirty="0">
                <a:latin typeface="+mn-ea"/>
              </a:rPr>
              <a:t>와 동일하다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6C84A-4DD1-65DD-ED79-B1701FA0AB0E}"/>
              </a:ext>
            </a:extLst>
          </p:cNvPr>
          <p:cNvSpPr txBox="1"/>
          <p:nvPr/>
        </p:nvSpPr>
        <p:spPr>
          <a:xfrm>
            <a:off x="949531" y="2201976"/>
            <a:ext cx="9686109" cy="3539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com.springboot.api.controller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org.springframework.web.bind.annotation.RequestMapping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org.springframework.web.bind.annotation.RequestMethod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altLang="ko-KR" sz="140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org.springframework.web.bind.annotation.RestController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@RestController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@RequestMapping("/api/v1/post-api")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PostController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@RequestMapping(value = "/domain", method =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RequestMethod.POST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public String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postExample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return "Hello Post API";</a:t>
            </a:r>
          </a:p>
          <a:p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99570-1861-9EE0-145D-50D2F508CDF3}"/>
              </a:ext>
            </a:extLst>
          </p:cNvPr>
          <p:cNvSpPr txBox="1"/>
          <p:nvPr/>
        </p:nvSpPr>
        <p:spPr>
          <a:xfrm>
            <a:off x="8642951" y="2371080"/>
            <a:ext cx="183831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7F99"/>
                </a:solidFill>
                <a:latin typeface="Consolas" panose="020B0609020204030204" pitchFamily="49" charset="0"/>
              </a:rPr>
              <a:t>Post</a:t>
            </a:r>
            <a:r>
              <a:rPr lang="en-US" altLang="ko-KR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Controller.java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C12FF-6117-80A6-3FC9-0169CDE2DD81}"/>
              </a:ext>
            </a:extLst>
          </p:cNvPr>
          <p:cNvSpPr txBox="1"/>
          <p:nvPr/>
        </p:nvSpPr>
        <p:spPr>
          <a:xfrm>
            <a:off x="997526" y="5842660"/>
            <a:ext cx="9638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 Post</a:t>
            </a:r>
            <a:r>
              <a:rPr lang="ko-KR" altLang="en-US" sz="1200" b="1" dirty="0"/>
              <a:t>는 리소스를 받아 처리하는 목적을 갖고 있으나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위의 예제는 별도의 리소스를 받지 않고 실행하는 코드로서 설명을 위한 예제임</a:t>
            </a:r>
          </a:p>
        </p:txBody>
      </p:sp>
    </p:spTree>
    <p:extLst>
      <p:ext uri="{BB962C8B-B14F-4D97-AF65-F5344CB8AC3E}">
        <p14:creationId xmlns:p14="http://schemas.microsoft.com/office/powerpoint/2010/main" val="156013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5.3.2 @RequestBody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POST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위에서는 별도의 리소스를 받지 않고 단지 </a:t>
            </a:r>
            <a:r>
              <a:rPr lang="en-US" altLang="ko-KR" sz="1400" b="1">
                <a:latin typeface="+mn-ea"/>
              </a:rPr>
              <a:t>POST </a:t>
            </a:r>
            <a:r>
              <a:rPr lang="ko-KR" altLang="en-US" sz="1400" b="1">
                <a:latin typeface="+mn-ea"/>
              </a:rPr>
              <a:t>요청만 받는 메서드를 구현했다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일반적으로 </a:t>
            </a:r>
            <a:r>
              <a:rPr lang="en-US" altLang="ko-KR" sz="1400" b="1">
                <a:latin typeface="+mn-ea"/>
              </a:rPr>
              <a:t>POST </a:t>
            </a:r>
            <a:r>
              <a:rPr lang="ko-KR" altLang="en-US" sz="1400" b="1">
                <a:latin typeface="+mn-ea"/>
              </a:rPr>
              <a:t>형식의 요청은 클라이언트가 서버에 리소스를 저장하는 데 사용한다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그러므로 클라이언트의 요청 트래픽에 값이 포함돼 있다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즉</a:t>
            </a:r>
            <a:r>
              <a:rPr lang="en-US" altLang="ko-KR" sz="1400" b="1">
                <a:latin typeface="+mn-ea"/>
              </a:rPr>
              <a:t>, POST </a:t>
            </a:r>
            <a:r>
              <a:rPr lang="ko-KR" altLang="en-US" sz="1400" b="1">
                <a:latin typeface="+mn-ea"/>
              </a:rPr>
              <a:t>요청에서는 리소스를 담기 위해 </a:t>
            </a:r>
            <a:r>
              <a:rPr lang="en-US" altLang="ko-KR" sz="1400" b="1">
                <a:latin typeface="+mn-ea"/>
              </a:rPr>
              <a:t>HTTP Body</a:t>
            </a:r>
            <a:r>
              <a:rPr lang="ko-KR" altLang="en-US" sz="1400" b="1">
                <a:latin typeface="+mn-ea"/>
              </a:rPr>
              <a:t>에 값을 넣어 전송한다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다음과 같이 </a:t>
            </a:r>
            <a:r>
              <a:rPr lang="en-US" altLang="ko-KR" sz="1400" b="1">
                <a:latin typeface="+mn-ea"/>
              </a:rPr>
              <a:t>Talend API Tester </a:t>
            </a:r>
            <a:r>
              <a:rPr lang="ko-KR" altLang="en-US" sz="1400" b="1">
                <a:latin typeface="+mn-ea"/>
              </a:rPr>
              <a:t>에서 </a:t>
            </a:r>
            <a:r>
              <a:rPr lang="en-US" altLang="ko-KR" sz="1400" b="1">
                <a:latin typeface="+mn-ea"/>
              </a:rPr>
              <a:t>Body </a:t>
            </a:r>
            <a:r>
              <a:rPr lang="ko-KR" altLang="en-US" sz="1400" b="1">
                <a:latin typeface="+mn-ea"/>
              </a:rPr>
              <a:t>영역에 값을 입력할 수 있다</a:t>
            </a:r>
            <a:r>
              <a:rPr lang="en-US" altLang="ko-KR" sz="1400" b="1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1590" y="2440280"/>
            <a:ext cx="8152294" cy="3794818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accent1"/>
            </a:solidFill>
            <a:miter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1187532" y="2719449"/>
            <a:ext cx="813460" cy="3918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84715" y="3810000"/>
            <a:ext cx="2709917" cy="70765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37863" y="5814803"/>
            <a:ext cx="16625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/>
              <a:t>* </a:t>
            </a:r>
            <a:r>
              <a:rPr lang="ko-KR" altLang="en-US" sz="1200" b="1"/>
              <a:t>설명을 위한 예제임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2902" y="2810877"/>
            <a:ext cx="3368948" cy="235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http://localhost:8080/api/v1/post-api/domain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5.3.2 @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RequestBody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POST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latin typeface="+mn-ea"/>
              </a:rPr>
              <a:t>Body </a:t>
            </a:r>
            <a:r>
              <a:rPr lang="ko-KR" altLang="en-US" sz="1400" b="1" dirty="0">
                <a:latin typeface="+mn-ea"/>
              </a:rPr>
              <a:t>영역에 작성되는 값은 일정한 형태를 취한다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일반적으로 </a:t>
            </a:r>
            <a:r>
              <a:rPr lang="en-US" altLang="ko-KR" sz="1400" b="1" dirty="0">
                <a:latin typeface="+mn-ea"/>
              </a:rPr>
              <a:t>JSON(JavaScript Object Notation) </a:t>
            </a:r>
            <a:r>
              <a:rPr lang="ko-KR" altLang="en-US" sz="1400" b="1" dirty="0">
                <a:latin typeface="+mn-ea"/>
              </a:rPr>
              <a:t>형식으로 전송되며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가장 대중적으로 사용되는 </a:t>
            </a:r>
            <a:r>
              <a:rPr lang="en-US" altLang="ko-KR" sz="1400" b="1" dirty="0">
                <a:latin typeface="+mn-ea"/>
              </a:rPr>
              <a:t>JSON </a:t>
            </a:r>
            <a:r>
              <a:rPr lang="ko-KR" altLang="en-US" sz="1400" b="1" dirty="0">
                <a:latin typeface="+mn-ea"/>
              </a:rPr>
              <a:t>형식으로 값을 주고받을 계정이다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이렇게 서버에 들어온 요청은 아래와 같이 처리할 수 있다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432" y="2197893"/>
            <a:ext cx="9686109" cy="2462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/>
              </a:rPr>
              <a:t>// http://localhost:8080/api/v1/post-api/member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@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/>
              </a:rPr>
              <a:t>PostMapping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(value =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/>
              </a:rPr>
              <a:t>"/member"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/>
              </a:rPr>
              <a:t>postMember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(@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/>
              </a:rPr>
              <a:t>RequestBody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/>
              </a:rPr>
              <a:t>Map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&lt;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,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/>
              </a:rPr>
              <a:t>Object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&gt;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/>
              </a:rPr>
              <a:t>postData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) {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    </a:t>
            </a:r>
            <a:r>
              <a:rPr lang="en-US" altLang="ko-KR" sz="1400" b="0" dirty="0" err="1" smtClean="0">
                <a:solidFill>
                  <a:srgbClr val="267F99"/>
                </a:solidFill>
                <a:effectLst/>
                <a:latin typeface="Consolas"/>
              </a:rPr>
              <a:t>StringBuilder</a:t>
            </a:r>
            <a:r>
              <a:rPr lang="en-US" altLang="ko-KR" sz="1400" b="0" dirty="0" smtClean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/>
              </a:rPr>
              <a:t>sb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/>
              </a:rPr>
              <a:t>StringBuilder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/>
              </a:rPr>
              <a:t>postData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/>
              </a:rPr>
              <a:t>entrySet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/>
              </a:rPr>
              <a:t>forEach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(map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/>
              </a:rPr>
              <a:t>-&gt;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{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/>
              </a:rPr>
              <a:t>sb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/>
              </a:rPr>
              <a:t>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/>
              </a:rPr>
              <a:t>map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/>
              </a:rPr>
              <a:t>getKey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() +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/>
              </a:rPr>
              <a:t>" : 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+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/>
              </a:rPr>
              <a:t>map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/>
              </a:rPr>
              <a:t>getValue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() +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/>
              </a:rPr>
              <a:t>"</a:t>
            </a:r>
            <a:r>
              <a:rPr lang="en-US" altLang="ko-KR" sz="1400" b="0" dirty="0">
                <a:solidFill>
                  <a:srgbClr val="EE0000"/>
                </a:solidFill>
                <a:effectLst/>
                <a:latin typeface="Consolas"/>
              </a:rPr>
              <a:t>\n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);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    });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/>
              </a:rPr>
              <a:t>sb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/>
              </a:rPr>
              <a:t>toString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12204" y="2340478"/>
            <a:ext cx="183831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267F99"/>
                </a:solidFill>
                <a:effectLst/>
                <a:latin typeface="Consolas"/>
              </a:rPr>
              <a:t>PostController.java</a:t>
            </a:r>
            <a:endParaRPr lang="ko-KR" altLang="en-US" sz="12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802" y="4862228"/>
            <a:ext cx="9577219" cy="951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574540" y="2467554"/>
            <a:ext cx="371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solidFill>
                  <a:srgbClr val="00B050"/>
                </a:solidFill>
                <a:latin typeface="Consolas"/>
              </a:rPr>
              <a:t>PostMapping</a:t>
            </a:r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는 </a:t>
            </a:r>
            <a:r>
              <a:rPr lang="en-US" altLang="ko-KR" sz="1000" dirty="0" smtClean="0">
                <a:solidFill>
                  <a:srgbClr val="00B050"/>
                </a:solidFill>
                <a:latin typeface="Consolas"/>
              </a:rPr>
              <a:t>@</a:t>
            </a:r>
            <a:r>
              <a:rPr lang="en-US" altLang="ko-KR" sz="1000" dirty="0" err="1" smtClean="0">
                <a:solidFill>
                  <a:srgbClr val="00B050"/>
                </a:solidFill>
                <a:latin typeface="Consolas"/>
              </a:rPr>
              <a:t>RequestMapping</a:t>
            </a:r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와 </a:t>
            </a:r>
            <a:r>
              <a:rPr lang="en-US" altLang="ko-KR" sz="1000" dirty="0" smtClean="0">
                <a:solidFill>
                  <a:srgbClr val="00B050"/>
                </a:solidFill>
                <a:latin typeface="Consolas"/>
              </a:rPr>
              <a:t>POST method</a:t>
            </a:r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의 조합 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50994" y="2855943"/>
            <a:ext cx="4122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00B050"/>
                </a:solidFill>
              </a:rPr>
              <a:t>postMember</a:t>
            </a:r>
            <a:r>
              <a:rPr lang="ko-KR" altLang="en-US" sz="1000" dirty="0">
                <a:solidFill>
                  <a:srgbClr val="00B050"/>
                </a:solidFill>
              </a:rPr>
              <a:t>라는 </a:t>
            </a:r>
            <a:r>
              <a:rPr lang="ko-KR" altLang="en-US" sz="1000" dirty="0" err="1">
                <a:solidFill>
                  <a:srgbClr val="00B050"/>
                </a:solidFill>
              </a:rPr>
              <a:t>메소드를</a:t>
            </a:r>
            <a:r>
              <a:rPr lang="ko-KR" altLang="en-US" sz="1000" dirty="0">
                <a:solidFill>
                  <a:srgbClr val="00B050"/>
                </a:solidFill>
              </a:rPr>
              <a:t> 하나 </a:t>
            </a:r>
            <a:r>
              <a:rPr lang="ko-KR" altLang="en-US" sz="1000" dirty="0" smtClean="0">
                <a:solidFill>
                  <a:srgbClr val="00B050"/>
                </a:solidFill>
              </a:rPr>
              <a:t>만들고</a:t>
            </a:r>
            <a:r>
              <a:rPr lang="en-US" altLang="ko-KR" sz="1000" dirty="0" smtClean="0">
                <a:solidFill>
                  <a:srgbClr val="00B050"/>
                </a:solidFill>
              </a:rPr>
              <a:t>,</a:t>
            </a:r>
            <a:endParaRPr lang="ko-KR" altLang="en-US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err="1" smtClean="0">
                <a:solidFill>
                  <a:srgbClr val="00B050"/>
                </a:solidFill>
              </a:rPr>
              <a:t>RequestBody</a:t>
            </a:r>
            <a:r>
              <a:rPr lang="ko-KR" altLang="en-US" sz="1000" dirty="0" smtClean="0">
                <a:solidFill>
                  <a:srgbClr val="00B050"/>
                </a:solidFill>
              </a:rPr>
              <a:t>에 </a:t>
            </a:r>
            <a:r>
              <a:rPr lang="en-US" altLang="ko-KR" sz="1000" dirty="0" smtClean="0">
                <a:solidFill>
                  <a:srgbClr val="00B050"/>
                </a:solidFill>
              </a:rPr>
              <a:t>map</a:t>
            </a:r>
            <a:r>
              <a:rPr lang="ko-KR" altLang="en-US" sz="1000" dirty="0" smtClean="0">
                <a:solidFill>
                  <a:srgbClr val="00B050"/>
                </a:solidFill>
              </a:rPr>
              <a:t>이란 객체를 만들어서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err="1" smtClean="0">
                <a:solidFill>
                  <a:srgbClr val="00B050"/>
                </a:solidFill>
              </a:rPr>
              <a:t>postData</a:t>
            </a:r>
            <a:r>
              <a:rPr lang="ko-KR" altLang="en-US" sz="1000" dirty="0">
                <a:solidFill>
                  <a:srgbClr val="00B050"/>
                </a:solidFill>
              </a:rPr>
              <a:t>에 데이터를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받는식으로</a:t>
            </a:r>
            <a:r>
              <a:rPr lang="ko-KR" altLang="en-US" sz="1000" dirty="0" smtClean="0">
                <a:solidFill>
                  <a:srgbClr val="00B050"/>
                </a:solidFill>
              </a:rPr>
              <a:t> 제작 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6472" y="2682580"/>
            <a:ext cx="5250180" cy="173363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endCxn id="9" idx="1"/>
          </p:cNvCxnSpPr>
          <p:nvPr/>
        </p:nvCxnSpPr>
        <p:spPr>
          <a:xfrm>
            <a:off x="6096000" y="2887138"/>
            <a:ext cx="654994" cy="2458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07654" y="3728603"/>
            <a:ext cx="619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srgbClr val="267F99"/>
                </a:solidFill>
                <a:latin typeface="Consolas"/>
              </a:rPr>
              <a:t>StringBuilder</a:t>
            </a:r>
            <a:r>
              <a:rPr lang="ko-KR" altLang="en-US" sz="1000" dirty="0" smtClean="0">
                <a:solidFill>
                  <a:srgbClr val="00B050"/>
                </a:solidFill>
              </a:rPr>
              <a:t>를 </a:t>
            </a:r>
            <a:r>
              <a:rPr lang="ko-KR" altLang="en-US" sz="1000" dirty="0">
                <a:solidFill>
                  <a:srgbClr val="00B050"/>
                </a:solidFill>
              </a:rPr>
              <a:t>생성해서 </a:t>
            </a:r>
            <a:r>
              <a:rPr lang="en-US" altLang="ko-KR" sz="1000" dirty="0">
                <a:solidFill>
                  <a:srgbClr val="267F99"/>
                </a:solidFill>
                <a:latin typeface="Consolas"/>
              </a:rPr>
              <a:t>Map</a:t>
            </a:r>
            <a:r>
              <a:rPr lang="en-US" altLang="ko-KR" sz="1000" dirty="0" smtClean="0">
                <a:solidFill>
                  <a:srgbClr val="00B050"/>
                </a:solidFill>
              </a:rPr>
              <a:t> </a:t>
            </a:r>
            <a:r>
              <a:rPr lang="ko-KR" altLang="en-US" sz="1000" dirty="0">
                <a:solidFill>
                  <a:srgbClr val="00B050"/>
                </a:solidFill>
              </a:rPr>
              <a:t>객체에 들어 있는 리소스들이  무엇이 있는지 하나하나씩 확인하는 </a:t>
            </a:r>
            <a:r>
              <a:rPr lang="ko-KR" altLang="en-US" sz="1000" dirty="0" err="1">
                <a:solidFill>
                  <a:srgbClr val="00B050"/>
                </a:solidFill>
              </a:rPr>
              <a:t>로직</a:t>
            </a:r>
            <a:r>
              <a:rPr lang="en-US" altLang="ko-KR" sz="1000" dirty="0">
                <a:solidFill>
                  <a:srgbClr val="00B050"/>
                </a:solidFill>
              </a:rPr>
              <a:t>.</a:t>
            </a:r>
          </a:p>
          <a:p>
            <a:r>
              <a:rPr lang="ko-KR" altLang="en-US" sz="1000" dirty="0">
                <a:solidFill>
                  <a:srgbClr val="00B050"/>
                </a:solidFill>
              </a:rPr>
              <a:t>그 다음에 어떤 값들이 들어왔는지 정리를 </a:t>
            </a:r>
            <a:r>
              <a:rPr lang="en-US" altLang="ko-KR" sz="1000" dirty="0" err="1" smtClean="0">
                <a:solidFill>
                  <a:srgbClr val="795E26"/>
                </a:solidFill>
                <a:latin typeface="Consolas"/>
              </a:rPr>
              <a:t>toString</a:t>
            </a:r>
            <a:r>
              <a:rPr lang="en-US" altLang="ko-KR" sz="1000" dirty="0" smtClean="0">
                <a:solidFill>
                  <a:srgbClr val="795E26"/>
                </a:solidFill>
                <a:latin typeface="Consolas"/>
              </a:rPr>
              <a:t>()</a:t>
            </a:r>
            <a:r>
              <a:rPr lang="ko-KR" altLang="en-US" sz="1000" dirty="0" smtClean="0">
                <a:solidFill>
                  <a:srgbClr val="00B050"/>
                </a:solidFill>
              </a:rPr>
              <a:t>으로 리턴을 해주는 </a:t>
            </a:r>
            <a:r>
              <a:rPr lang="ko-KR" altLang="en-US" sz="1000" dirty="0" err="1">
                <a:solidFill>
                  <a:srgbClr val="00B050"/>
                </a:solidFill>
              </a:rPr>
              <a:t>메소드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5.3.2 @RequestBody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POST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8641" y="1299248"/>
            <a:ext cx="7110310" cy="4994675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accent1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080101" y="1480705"/>
            <a:ext cx="3122754" cy="1155815"/>
          </a:xfrm>
          <a:prstGeom prst="rect">
            <a:avLst/>
          </a:prstGeom>
          <a:solidFill>
            <a:schemeClr val="lt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{</a:t>
            </a:r>
          </a:p>
          <a:p>
            <a:pPr>
              <a:defRPr/>
            </a:pPr>
            <a:r>
              <a:rPr lang="en-US" altLang="ko-KR" sz="1400"/>
              <a:t>“name” : “Park Daewon”,</a:t>
            </a:r>
          </a:p>
          <a:p>
            <a:pPr>
              <a:defRPr/>
            </a:pPr>
            <a:r>
              <a:rPr lang="en-US" altLang="ko-KR" sz="1400"/>
              <a:t>“email” : “daewonpk@daum.net”,</a:t>
            </a:r>
          </a:p>
          <a:p>
            <a:pPr>
              <a:defRPr/>
            </a:pPr>
            <a:r>
              <a:rPr lang="en-US" altLang="ko-KR" sz="1400"/>
              <a:t>“organization” : “Church”</a:t>
            </a:r>
          </a:p>
          <a:p>
            <a:pPr>
              <a:defRPr/>
            </a:pPr>
            <a:r>
              <a:rPr lang="en-US" altLang="ko-KR" sz="140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2988" y="953940"/>
            <a:ext cx="4530148" cy="300298"/>
          </a:xfrm>
          <a:prstGeom prst="rect">
            <a:avLst/>
          </a:prstGeom>
          <a:solidFill>
            <a:schemeClr val="lt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0">
                <a:solidFill>
                  <a:srgbClr val="008000"/>
                </a:solidFill>
                <a:effectLst/>
                <a:latin typeface="Consolas"/>
              </a:rPr>
              <a:t>http://localhost:8080/api/v1/post-api/member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448174" y="1348797"/>
            <a:ext cx="678296" cy="20204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096000" y="2223943"/>
            <a:ext cx="1739034" cy="6205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7511473" y="2072986"/>
            <a:ext cx="387926" cy="13104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921086" y="5305713"/>
            <a:ext cx="1739034" cy="6205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5.3.2 @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RequestBody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POST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latin typeface="+mn-ea"/>
              </a:rPr>
              <a:t>Map </a:t>
            </a:r>
            <a:r>
              <a:rPr lang="ko-KR" altLang="en-US" sz="1400" b="1" dirty="0">
                <a:latin typeface="+mn-ea"/>
              </a:rPr>
              <a:t>객체는 요청을 통해 어떤 값이 들어오게 될지 특정하기 어려울 때 주로 사용한다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요청 메시지에 들어갈 값이 정해져 있다면 아래와 같이 </a:t>
            </a:r>
            <a:r>
              <a:rPr lang="en-US" altLang="ko-KR" sz="1400" b="1" dirty="0">
                <a:latin typeface="+mn-ea"/>
              </a:rPr>
              <a:t>DTO </a:t>
            </a:r>
            <a:r>
              <a:rPr lang="ko-KR" altLang="en-US" sz="1400" b="1" dirty="0">
                <a:latin typeface="+mn-ea"/>
              </a:rPr>
              <a:t>객체를 매개변수로 삼아 작성할 수 있다</a:t>
            </a:r>
            <a:r>
              <a:rPr lang="en-US" altLang="ko-KR" sz="1400" b="1" dirty="0">
                <a:latin typeface="+mn-ea"/>
              </a:rPr>
              <a:t>.  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>
                <a:latin typeface="+mn-ea"/>
              </a:rPr>
              <a:t>위와 같이 작성하면 </a:t>
            </a:r>
            <a:r>
              <a:rPr lang="en-US" altLang="ko-KR" sz="1400" b="1" dirty="0" err="1">
                <a:latin typeface="+mn-ea"/>
              </a:rPr>
              <a:t>MemberDto</a:t>
            </a:r>
            <a:r>
              <a:rPr lang="ko-KR" altLang="en-US" sz="1400" b="1" dirty="0">
                <a:latin typeface="+mn-ea"/>
              </a:rPr>
              <a:t>의 멤버 변수를 요청 메시지의 키와 매핑해 값을 가져온다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2099" y="1388553"/>
            <a:ext cx="8007762" cy="1397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1060120" y="3872314"/>
            <a:ext cx="9686109" cy="1154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/>
              </a:rPr>
              <a:t>// http://localhost:8080/api/v1/post-api/member2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@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/>
              </a:rPr>
              <a:t>PostMapping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(value =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/>
              </a:rPr>
              <a:t>"/member2"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/>
              </a:rPr>
              <a:t>postMemberDto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(@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/>
              </a:rPr>
              <a:t>RequestBody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/>
              </a:rPr>
              <a:t>MemberDto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/>
              </a:rPr>
              <a:t>memberDTO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) {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/>
              </a:rPr>
              <a:t>memberDTO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/>
              </a:rPr>
              <a:t>toString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/>
              </a:rPr>
              <a:t>   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29077" y="4086151"/>
            <a:ext cx="1838310" cy="26486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267F99"/>
                </a:solidFill>
                <a:effectLst/>
                <a:latin typeface="Consolas"/>
              </a:rPr>
              <a:t>PostController.java</a:t>
            </a:r>
            <a:endParaRPr lang="ko-KR" altLang="en-US" sz="12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6256" y="5711304"/>
            <a:ext cx="5239019" cy="889046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rgbClr val="42C7F1"/>
            </a:solidFill>
            <a:miter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884420" y="4534435"/>
            <a:ext cx="4003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00B050"/>
                </a:solidFill>
              </a:rPr>
              <a:t>DTO</a:t>
            </a:r>
            <a:r>
              <a:rPr lang="ko-KR" altLang="en-US" sz="900" dirty="0">
                <a:solidFill>
                  <a:srgbClr val="00B050"/>
                </a:solidFill>
              </a:rPr>
              <a:t>를 사용하는 </a:t>
            </a:r>
            <a:r>
              <a:rPr lang="ko-KR" altLang="en-US" sz="900" dirty="0" smtClean="0">
                <a:solidFill>
                  <a:srgbClr val="00B050"/>
                </a:solidFill>
              </a:rPr>
              <a:t>방식</a:t>
            </a:r>
            <a:r>
              <a:rPr lang="en-US" altLang="ko-KR" sz="900" dirty="0" smtClean="0">
                <a:solidFill>
                  <a:srgbClr val="00B050"/>
                </a:solidFill>
              </a:rPr>
              <a:t>.</a:t>
            </a:r>
            <a:endParaRPr lang="ko-KR" altLang="en-US" sz="900" dirty="0">
              <a:solidFill>
                <a:srgbClr val="00B050"/>
              </a:solidFill>
            </a:endParaRPr>
          </a:p>
          <a:p>
            <a:r>
              <a:rPr lang="en-US" altLang="ko-KR" sz="900" dirty="0" smtClean="0">
                <a:solidFill>
                  <a:srgbClr val="000000"/>
                </a:solidFill>
                <a:latin typeface="Consolas"/>
              </a:rPr>
              <a:t>@</a:t>
            </a:r>
            <a:r>
              <a:rPr lang="en-US" altLang="ko-KR" sz="900" dirty="0" err="1" smtClean="0">
                <a:solidFill>
                  <a:srgbClr val="267F99"/>
                </a:solidFill>
                <a:latin typeface="Consolas"/>
              </a:rPr>
              <a:t>RequestBody</a:t>
            </a:r>
            <a:r>
              <a:rPr lang="ko-KR" altLang="en-US" sz="900" dirty="0" err="1" smtClean="0">
                <a:solidFill>
                  <a:srgbClr val="00B050"/>
                </a:solidFill>
              </a:rPr>
              <a:t>어노테이션을</a:t>
            </a:r>
            <a:r>
              <a:rPr lang="ko-KR" altLang="en-US" sz="900" dirty="0" smtClean="0">
                <a:solidFill>
                  <a:srgbClr val="00B050"/>
                </a:solidFill>
              </a:rPr>
              <a:t> 붙인 </a:t>
            </a:r>
            <a:r>
              <a:rPr lang="en-US" altLang="ko-KR" sz="900" dirty="0" err="1" smtClean="0">
                <a:solidFill>
                  <a:srgbClr val="267F99"/>
                </a:solidFill>
                <a:latin typeface="Consolas"/>
              </a:rPr>
              <a:t>MemberDto</a:t>
            </a:r>
            <a:r>
              <a:rPr lang="ko-KR" altLang="en-US" sz="900" dirty="0" smtClean="0">
                <a:solidFill>
                  <a:srgbClr val="00B050"/>
                </a:solidFill>
              </a:rPr>
              <a:t>클래스 </a:t>
            </a:r>
            <a:r>
              <a:rPr lang="ko-KR" altLang="en-US" sz="900" dirty="0">
                <a:solidFill>
                  <a:srgbClr val="00B050"/>
                </a:solidFill>
              </a:rPr>
              <a:t>객체 </a:t>
            </a:r>
            <a:r>
              <a:rPr lang="en-US" altLang="ko-KR" sz="900" dirty="0" smtClean="0">
                <a:solidFill>
                  <a:srgbClr val="00B050"/>
                </a:solidFill>
              </a:rPr>
              <a:t>.</a:t>
            </a:r>
            <a:endParaRPr lang="ko-KR" altLang="en-US" sz="900" dirty="0">
              <a:solidFill>
                <a:srgbClr val="00B050"/>
              </a:solidFill>
            </a:endParaRPr>
          </a:p>
          <a:p>
            <a:r>
              <a:rPr lang="ko-KR" altLang="en-US" sz="900" dirty="0">
                <a:solidFill>
                  <a:srgbClr val="00B050"/>
                </a:solidFill>
              </a:rPr>
              <a:t>데이터 클래스로 만든 </a:t>
            </a:r>
            <a:r>
              <a:rPr lang="en-US" altLang="ko-KR" sz="900" dirty="0" err="1" smtClean="0">
                <a:solidFill>
                  <a:srgbClr val="267F99"/>
                </a:solidFill>
                <a:latin typeface="Consolas"/>
              </a:rPr>
              <a:t>MemberDto</a:t>
            </a:r>
            <a:r>
              <a:rPr lang="ko-KR" altLang="en-US" sz="900" dirty="0" smtClean="0">
                <a:solidFill>
                  <a:srgbClr val="00B050"/>
                </a:solidFill>
              </a:rPr>
              <a:t>를 </a:t>
            </a:r>
            <a:r>
              <a:rPr lang="ko-KR" altLang="en-US" sz="900" dirty="0">
                <a:solidFill>
                  <a:srgbClr val="00B050"/>
                </a:solidFill>
              </a:rPr>
              <a:t>사용해서 </a:t>
            </a:r>
            <a:r>
              <a:rPr lang="en-US" altLang="ko-KR" sz="900" dirty="0" err="1">
                <a:solidFill>
                  <a:srgbClr val="795E26"/>
                </a:solidFill>
                <a:latin typeface="Consolas"/>
              </a:rPr>
              <a:t>toString</a:t>
            </a:r>
            <a:r>
              <a:rPr lang="en-US" altLang="ko-KR" sz="900" dirty="0">
                <a:solidFill>
                  <a:srgbClr val="000000"/>
                </a:solidFill>
                <a:latin typeface="Consolas"/>
              </a:rPr>
              <a:t>();</a:t>
            </a:r>
            <a:r>
              <a:rPr lang="ko-KR" altLang="en-US" sz="900" dirty="0" smtClean="0">
                <a:solidFill>
                  <a:srgbClr val="00B050"/>
                </a:solidFill>
              </a:rPr>
              <a:t>으로 </a:t>
            </a:r>
            <a:r>
              <a:rPr lang="en-US" altLang="ko-KR" sz="900" dirty="0">
                <a:solidFill>
                  <a:srgbClr val="AF00DB"/>
                </a:solidFill>
                <a:latin typeface="Consolas"/>
              </a:rPr>
              <a:t>return </a:t>
            </a:r>
            <a:endParaRPr lang="ko-KR" altLang="en-US" sz="9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6440" y="902526"/>
            <a:ext cx="4838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000" dirty="0" err="1" smtClean="0">
                <a:solidFill>
                  <a:srgbClr val="267F99"/>
                </a:solidFill>
                <a:latin typeface="Consolas" panose="020B0609020204030204" pitchFamily="49" charset="0"/>
              </a:rPr>
              <a:t>GetMapping</a:t>
            </a:r>
            <a:r>
              <a:rPr lang="ko-KR" altLang="en-US" sz="1000" dirty="0" smtClean="0">
                <a:solidFill>
                  <a:srgbClr val="00B050"/>
                </a:solidFill>
              </a:rPr>
              <a:t>과 차이</a:t>
            </a:r>
            <a:endParaRPr lang="ko-KR" altLang="en-US" sz="1000" dirty="0">
              <a:solidFill>
                <a:srgbClr val="00B050"/>
              </a:solidFill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000" dirty="0" err="1">
                <a:solidFill>
                  <a:srgbClr val="267F99"/>
                </a:solidFill>
                <a:latin typeface="Consolas" panose="020B0609020204030204" pitchFamily="49" charset="0"/>
              </a:rPr>
              <a:t>GetMapping</a:t>
            </a:r>
            <a:r>
              <a:rPr lang="en-US" altLang="ko-KR" sz="1000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 smtClean="0">
                <a:solidFill>
                  <a:srgbClr val="00B050"/>
                </a:solidFill>
              </a:rPr>
              <a:t>을 </a:t>
            </a:r>
            <a:r>
              <a:rPr lang="ko-KR" altLang="en-US" sz="1000" dirty="0">
                <a:solidFill>
                  <a:srgbClr val="00B050"/>
                </a:solidFill>
              </a:rPr>
              <a:t>할 때는 </a:t>
            </a:r>
            <a:r>
              <a:rPr lang="en-US" altLang="ko-KR" sz="1000" dirty="0" err="1">
                <a:solidFill>
                  <a:srgbClr val="00B050"/>
                </a:solidFill>
              </a:rPr>
              <a:t>dto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ko-KR" altLang="en-US" sz="1000" dirty="0">
                <a:solidFill>
                  <a:srgbClr val="00B050"/>
                </a:solidFill>
              </a:rPr>
              <a:t>객체를 사용할 때 </a:t>
            </a:r>
            <a:r>
              <a:rPr lang="en-US" altLang="ko-KR" sz="1000" dirty="0" smtClean="0">
                <a:solidFill>
                  <a:srgbClr val="000000"/>
                </a:solidFill>
                <a:latin typeface="Consolas"/>
              </a:rPr>
              <a:t>@</a:t>
            </a:r>
            <a:r>
              <a:rPr lang="en-US" altLang="ko-KR" sz="1000" dirty="0" err="1">
                <a:solidFill>
                  <a:srgbClr val="267F99"/>
                </a:solidFill>
                <a:latin typeface="Consolas"/>
              </a:rPr>
              <a:t>RequestBody</a:t>
            </a:r>
            <a:r>
              <a:rPr lang="en-US" altLang="ko-KR" sz="1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ko-KR" altLang="en-US" sz="1000" dirty="0" smtClean="0">
                <a:solidFill>
                  <a:srgbClr val="00B050"/>
                </a:solidFill>
              </a:rPr>
              <a:t>붙이지 않았음</a:t>
            </a:r>
            <a:endParaRPr lang="ko-KR" altLang="en-US" sz="1000" dirty="0">
              <a:solidFill>
                <a:srgbClr val="00B050"/>
              </a:solidFill>
            </a:endParaRPr>
          </a:p>
          <a:p>
            <a:r>
              <a:rPr lang="ko-KR" altLang="en-US" sz="1000" dirty="0">
                <a:solidFill>
                  <a:srgbClr val="00B050"/>
                </a:solidFill>
              </a:rPr>
              <a:t>붙이지 않아도 정성적으로 동작이 됐는데</a:t>
            </a: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여기서 </a:t>
            </a:r>
            <a:r>
              <a:rPr lang="en-US" altLang="ko-KR" sz="1000" dirty="0" smtClean="0">
                <a:solidFill>
                  <a:srgbClr val="000000"/>
                </a:solidFill>
                <a:latin typeface="Consolas"/>
              </a:rPr>
              <a:t>@</a:t>
            </a:r>
            <a:r>
              <a:rPr lang="en-US" altLang="ko-KR" sz="1000" dirty="0" err="1" smtClean="0">
                <a:solidFill>
                  <a:srgbClr val="267F99"/>
                </a:solidFill>
                <a:latin typeface="Consolas"/>
              </a:rPr>
              <a:t>RequestBody</a:t>
            </a:r>
            <a:r>
              <a:rPr lang="ko-KR" altLang="en-US" sz="1000" dirty="0" smtClean="0">
                <a:solidFill>
                  <a:srgbClr val="00B050"/>
                </a:solidFill>
              </a:rPr>
              <a:t>를 </a:t>
            </a:r>
            <a:r>
              <a:rPr lang="ko-KR" altLang="en-US" sz="1000" dirty="0">
                <a:solidFill>
                  <a:srgbClr val="00B050"/>
                </a:solidFill>
              </a:rPr>
              <a:t>붙이지 않으면 </a:t>
            </a:r>
            <a:r>
              <a:rPr lang="en-US" altLang="ko-KR" sz="1000" dirty="0" err="1" smtClean="0">
                <a:solidFill>
                  <a:srgbClr val="267F99"/>
                </a:solidFill>
                <a:latin typeface="Consolas"/>
              </a:rPr>
              <a:t>MemberDto</a:t>
            </a:r>
            <a:r>
              <a:rPr lang="ko-KR" altLang="en-US" sz="1000" dirty="0" smtClean="0">
                <a:solidFill>
                  <a:srgbClr val="00B050"/>
                </a:solidFill>
              </a:rPr>
              <a:t>에</a:t>
            </a:r>
            <a:endParaRPr lang="ko-KR" altLang="en-US" sz="1000" dirty="0">
              <a:solidFill>
                <a:srgbClr val="00B050"/>
              </a:solidFill>
            </a:endParaRPr>
          </a:p>
          <a:p>
            <a:r>
              <a:rPr lang="ko-KR" altLang="en-US" sz="1000" dirty="0">
                <a:solidFill>
                  <a:srgbClr val="00B050"/>
                </a:solidFill>
              </a:rPr>
              <a:t>객체 값들이 들어오지 </a:t>
            </a:r>
            <a:r>
              <a:rPr lang="ko-KR" altLang="en-US" sz="1000" dirty="0" smtClean="0">
                <a:solidFill>
                  <a:srgbClr val="00B050"/>
                </a:solidFill>
              </a:rPr>
              <a:t>않아 </a:t>
            </a:r>
            <a:r>
              <a:rPr lang="en-US" altLang="ko-KR" sz="1000" dirty="0">
                <a:solidFill>
                  <a:srgbClr val="00B050"/>
                </a:solidFill>
              </a:rPr>
              <a:t>null </a:t>
            </a:r>
            <a:r>
              <a:rPr lang="ko-KR" altLang="en-US" sz="1000" dirty="0">
                <a:solidFill>
                  <a:srgbClr val="00B050"/>
                </a:solidFill>
              </a:rPr>
              <a:t>값으로 표현이 되는 </a:t>
            </a:r>
            <a:r>
              <a:rPr lang="ko-KR" altLang="en-US" sz="1000" dirty="0" smtClean="0">
                <a:solidFill>
                  <a:srgbClr val="00B050"/>
                </a:solidFill>
              </a:rPr>
              <a:t>현상이 발생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5.4 PUT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만들기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1400" b="1" dirty="0">
                <a:latin typeface="+mn-ea"/>
              </a:rPr>
              <a:t>PUT API</a:t>
            </a:r>
            <a:r>
              <a:rPr lang="ko-KR" altLang="en-US" sz="1400" b="1" dirty="0">
                <a:latin typeface="+mn-ea"/>
              </a:rPr>
              <a:t>는 웹 애플리케이션 서버를 통해 데이터베이스 같은 저장소에 존재하는 리소스 값을 업데이트하는 데 사용한다</a:t>
            </a:r>
            <a:r>
              <a:rPr lang="en-US" altLang="ko-KR" sz="1400" b="1" dirty="0">
                <a:latin typeface="+mn-ea"/>
              </a:rPr>
              <a:t>. POST API</a:t>
            </a:r>
            <a:r>
              <a:rPr lang="ko-KR" altLang="en-US" sz="1400" b="1" dirty="0">
                <a:latin typeface="+mn-ea"/>
              </a:rPr>
              <a:t>와 비교하면 요청을 받아 실제 데이터베이스에 반영하는 과정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서비스 로직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에서 차이가 있지만 컨트롤러 클래스를 구현하는 방법은 </a:t>
            </a:r>
            <a:r>
              <a:rPr lang="en-US" altLang="ko-KR" sz="1400" b="1" dirty="0">
                <a:latin typeface="+mn-ea"/>
              </a:rPr>
              <a:t>POST API</a:t>
            </a:r>
            <a:r>
              <a:rPr lang="ko-KR" altLang="en-US" sz="1400" b="1" dirty="0">
                <a:latin typeface="+mn-ea"/>
              </a:rPr>
              <a:t>와 거의 동일하다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리소스를 서버에 전달하기 위해 </a:t>
            </a:r>
            <a:r>
              <a:rPr lang="en-US" altLang="ko-KR" sz="1400" b="1" dirty="0">
                <a:latin typeface="+mn-ea"/>
              </a:rPr>
              <a:t>HTTP Body</a:t>
            </a:r>
            <a:r>
              <a:rPr lang="ko-KR" altLang="en-US" sz="1400" b="1" dirty="0">
                <a:latin typeface="+mn-ea"/>
              </a:rPr>
              <a:t>를 활용해야 하기 때문이다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먼저 아래와 같이 </a:t>
            </a:r>
            <a:r>
              <a:rPr lang="en-US" altLang="ko-KR" sz="1400" b="1" dirty="0" err="1">
                <a:latin typeface="+mn-ea"/>
              </a:rPr>
              <a:t>PutController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라는 컨트롤러 클래스를 작성한다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4125A-AB64-5BDF-2DC8-B09972E51FB5}"/>
              </a:ext>
            </a:extLst>
          </p:cNvPr>
          <p:cNvSpPr txBox="1"/>
          <p:nvPr/>
        </p:nvSpPr>
        <p:spPr>
          <a:xfrm>
            <a:off x="1000744" y="2993704"/>
            <a:ext cx="9686109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com.springboot.api.controller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org.springframework.web.bind.annotation.RequestMapping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org.springframework.web.bind.annotation.RestController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RestController</a:t>
            </a: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RequestMapping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"/api/v1/put-api"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PutController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51242-70C2-866E-226E-BC66F121531B}"/>
              </a:ext>
            </a:extLst>
          </p:cNvPr>
          <p:cNvSpPr txBox="1"/>
          <p:nvPr/>
        </p:nvSpPr>
        <p:spPr>
          <a:xfrm>
            <a:off x="8752827" y="3152001"/>
            <a:ext cx="183831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PutController.java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545667" y="510715"/>
            <a:ext cx="30684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https://www.youtube.com/watch?v=oNSj_9mwtz4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181146" y="4995334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00" dirty="0">
              <a:solidFill>
                <a:srgbClr val="00B050"/>
              </a:solidFill>
            </a:endParaRPr>
          </a:p>
          <a:p>
            <a:r>
              <a:rPr lang="en-US" altLang="ko-KR" sz="1000" b="1" dirty="0">
                <a:latin typeface="+mn-ea"/>
              </a:rPr>
              <a:t>PUT API </a:t>
            </a:r>
            <a:r>
              <a:rPr lang="ko-KR" altLang="en-US" sz="1000" dirty="0" smtClean="0">
                <a:solidFill>
                  <a:srgbClr val="00B050"/>
                </a:solidFill>
              </a:rPr>
              <a:t>는 </a:t>
            </a:r>
            <a:r>
              <a:rPr lang="ko-KR" altLang="en-US" sz="1000" dirty="0">
                <a:solidFill>
                  <a:srgbClr val="00B050"/>
                </a:solidFill>
              </a:rPr>
              <a:t>해당 리소스가 존재를 하면은 갱신</a:t>
            </a:r>
            <a:r>
              <a:rPr lang="en-US" altLang="ko-KR" sz="1000" dirty="0">
                <a:solidFill>
                  <a:srgbClr val="00B050"/>
                </a:solidFill>
              </a:rPr>
              <a:t>(</a:t>
            </a:r>
            <a:r>
              <a:rPr lang="ko-KR" altLang="en-US" sz="1000" dirty="0">
                <a:solidFill>
                  <a:srgbClr val="00B050"/>
                </a:solidFill>
              </a:rPr>
              <a:t>업데이트</a:t>
            </a:r>
            <a:r>
              <a:rPr lang="en-US" altLang="ko-KR" sz="1000" dirty="0">
                <a:solidFill>
                  <a:srgbClr val="00B050"/>
                </a:solidFill>
              </a:rPr>
              <a:t>)</a:t>
            </a:r>
            <a:r>
              <a:rPr lang="ko-KR" altLang="en-US" sz="1000" dirty="0">
                <a:solidFill>
                  <a:srgbClr val="00B050"/>
                </a:solidFill>
              </a:rPr>
              <a:t>을 해주고</a:t>
            </a:r>
          </a:p>
          <a:p>
            <a:r>
              <a:rPr lang="ko-KR" altLang="en-US" sz="1000" dirty="0">
                <a:solidFill>
                  <a:srgbClr val="00B050"/>
                </a:solidFill>
              </a:rPr>
              <a:t>리소스가 없을 경우에는 새로 생성해 주는 </a:t>
            </a:r>
            <a:r>
              <a:rPr lang="en-US" altLang="ko-KR" sz="1000" dirty="0" err="1">
                <a:solidFill>
                  <a:srgbClr val="00B050"/>
                </a:solidFill>
              </a:rPr>
              <a:t>api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ko-KR" altLang="en-US" sz="1000" dirty="0">
                <a:solidFill>
                  <a:srgbClr val="00B050"/>
                </a:solidFill>
              </a:rPr>
              <a:t>입니다</a:t>
            </a:r>
          </a:p>
          <a:p>
            <a:endParaRPr lang="ko-KR" altLang="en-US" sz="1000" dirty="0">
              <a:solidFill>
                <a:srgbClr val="00B050"/>
              </a:solidFill>
            </a:endParaRPr>
          </a:p>
          <a:p>
            <a:r>
              <a:rPr lang="ko-KR" altLang="en-US" sz="1000" dirty="0">
                <a:solidFill>
                  <a:srgbClr val="00B050"/>
                </a:solidFill>
              </a:rPr>
              <a:t>리소스가 없는 경우에 </a:t>
            </a:r>
            <a:r>
              <a:rPr lang="en-US" altLang="ko-KR" sz="1000" b="1" dirty="0">
                <a:latin typeface="+mn-ea"/>
              </a:rPr>
              <a:t>POST</a:t>
            </a:r>
            <a:r>
              <a:rPr lang="en-US" altLang="ko-KR" sz="1000" dirty="0" smtClean="0">
                <a:solidFill>
                  <a:srgbClr val="00B050"/>
                </a:solidFill>
              </a:rPr>
              <a:t> </a:t>
            </a:r>
            <a:r>
              <a:rPr lang="en-US" altLang="ko-KR" sz="1000" b="1" dirty="0" smtClean="0">
                <a:latin typeface="+mn-ea"/>
              </a:rPr>
              <a:t>API</a:t>
            </a:r>
            <a:r>
              <a:rPr lang="ko-KR" altLang="en-US" sz="1000" dirty="0" smtClean="0">
                <a:solidFill>
                  <a:srgbClr val="00B050"/>
                </a:solidFill>
              </a:rPr>
              <a:t>와 </a:t>
            </a:r>
            <a:r>
              <a:rPr lang="ko-KR" altLang="en-US" sz="1000" dirty="0">
                <a:solidFill>
                  <a:srgbClr val="00B050"/>
                </a:solidFill>
              </a:rPr>
              <a:t>동일하게 </a:t>
            </a:r>
            <a:r>
              <a:rPr lang="ko-KR" altLang="en-US" sz="1000" dirty="0" smtClean="0">
                <a:solidFill>
                  <a:srgbClr val="00B050"/>
                </a:solidFill>
              </a:rPr>
              <a:t>동작하고</a:t>
            </a:r>
            <a:endParaRPr lang="ko-KR" altLang="en-US" sz="1000" dirty="0">
              <a:solidFill>
                <a:srgbClr val="00B050"/>
              </a:solidFill>
            </a:endParaRPr>
          </a:p>
          <a:p>
            <a:r>
              <a:rPr lang="ko-KR" altLang="en-US" sz="1000" dirty="0">
                <a:solidFill>
                  <a:srgbClr val="00B050"/>
                </a:solidFill>
              </a:rPr>
              <a:t>업데이트를 위한 </a:t>
            </a:r>
            <a:r>
              <a:rPr lang="ko-KR" altLang="en-US" sz="1000" dirty="0" err="1">
                <a:solidFill>
                  <a:srgbClr val="00B050"/>
                </a:solidFill>
              </a:rPr>
              <a:t>메소드를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ko-KR" altLang="en-US" sz="1000" dirty="0" smtClean="0">
                <a:solidFill>
                  <a:srgbClr val="00B050"/>
                </a:solidFill>
              </a:rPr>
              <a:t>씀</a:t>
            </a:r>
            <a:r>
              <a:rPr lang="en-US" altLang="ko-KR" sz="1000" dirty="0" smtClean="0">
                <a:solidFill>
                  <a:srgbClr val="00B050"/>
                </a:solidFill>
              </a:rPr>
              <a:t>(</a:t>
            </a:r>
            <a:r>
              <a:rPr lang="ko-KR" altLang="en-US" sz="1000" dirty="0" smtClean="0">
                <a:solidFill>
                  <a:srgbClr val="00B050"/>
                </a:solidFill>
              </a:rPr>
              <a:t>기본적인 </a:t>
            </a:r>
            <a:r>
              <a:rPr lang="ko-KR" altLang="en-US" sz="1000" dirty="0">
                <a:solidFill>
                  <a:srgbClr val="00B050"/>
                </a:solidFill>
              </a:rPr>
              <a:t>동작 방식은 </a:t>
            </a:r>
            <a:r>
              <a:rPr lang="en-US" altLang="ko-KR" sz="1000" b="1" dirty="0">
                <a:latin typeface="+mn-ea"/>
              </a:rPr>
              <a:t>PUT API </a:t>
            </a:r>
            <a:r>
              <a:rPr lang="ko-KR" altLang="en-US" sz="1000" dirty="0" smtClean="0">
                <a:solidFill>
                  <a:srgbClr val="00B050"/>
                </a:solidFill>
              </a:rPr>
              <a:t>와 동일</a:t>
            </a:r>
            <a:r>
              <a:rPr lang="en-US" altLang="ko-KR" sz="1000" dirty="0" smtClean="0">
                <a:solidFill>
                  <a:srgbClr val="00B050"/>
                </a:solidFill>
              </a:rPr>
              <a:t>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1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5.4.1 @RequestBody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PUT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1400" b="1" dirty="0">
                <a:latin typeface="+mn-ea"/>
              </a:rPr>
              <a:t>PUT API</a:t>
            </a:r>
            <a:r>
              <a:rPr lang="ko-KR" altLang="en-US" sz="1400" b="1" dirty="0">
                <a:latin typeface="+mn-ea"/>
              </a:rPr>
              <a:t>는 </a:t>
            </a:r>
            <a:r>
              <a:rPr lang="en-US" altLang="ko-KR" sz="1400" b="1" dirty="0">
                <a:latin typeface="+mn-ea"/>
              </a:rPr>
              <a:t>POST </a:t>
            </a:r>
            <a:r>
              <a:rPr lang="ko-KR" altLang="en-US" sz="1400" b="1" dirty="0">
                <a:latin typeface="+mn-ea"/>
              </a:rPr>
              <a:t>메서드와 마찬가지로 값을 </a:t>
            </a:r>
            <a:r>
              <a:rPr lang="en-US" altLang="ko-KR" sz="1400" b="1" dirty="0">
                <a:latin typeface="+mn-ea"/>
              </a:rPr>
              <a:t>HTTP Body</a:t>
            </a:r>
            <a:r>
              <a:rPr lang="ko-KR" altLang="en-US" sz="1400" b="1" dirty="0">
                <a:latin typeface="+mn-ea"/>
              </a:rPr>
              <a:t>에 담아 전달한다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서버에서는 이 값을 받기 위해 아래와 같이 </a:t>
            </a:r>
            <a:r>
              <a:rPr lang="en-US" altLang="ko-KR" sz="1400" b="1" dirty="0">
                <a:latin typeface="+mn-ea"/>
              </a:rPr>
              <a:t>@RequestBody</a:t>
            </a:r>
            <a:r>
              <a:rPr lang="ko-KR" altLang="en-US" sz="1400" b="1" dirty="0">
                <a:latin typeface="+mn-ea"/>
              </a:rPr>
              <a:t>를 사용한다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4125A-AB64-5BDF-2DC8-B09972E51FB5}"/>
              </a:ext>
            </a:extLst>
          </p:cNvPr>
          <p:cNvSpPr txBox="1"/>
          <p:nvPr/>
        </p:nvSpPr>
        <p:spPr>
          <a:xfrm>
            <a:off x="1024495" y="2239621"/>
            <a:ext cx="9686109" cy="3046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RestController</a:t>
            </a: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RequestMapping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"/api/v1/put-api"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PutController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http://localhost:8080/api/v1/put-api/member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    @PutMapping(value = "/member")</a:t>
            </a:r>
          </a:p>
          <a:p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    public String </a:t>
            </a:r>
            <a:r>
              <a:rPr lang="en-US" altLang="ko-KR" sz="12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postMember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(@RequestBody Map&lt;String, Object&gt; </a:t>
            </a:r>
            <a:r>
              <a:rPr lang="en-US" altLang="ko-KR" sz="12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putData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        StringBuilder sb = new StringBuilder();</a:t>
            </a:r>
          </a:p>
          <a:p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putData.entrySet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(map -&gt; {</a:t>
            </a:r>
          </a:p>
          <a:p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sb.append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map.getKey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() + " : " + </a:t>
            </a:r>
            <a:r>
              <a:rPr lang="en-US" altLang="ko-KR" sz="12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map.getValue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() + "\n");</a:t>
            </a:r>
          </a:p>
          <a:p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        return </a:t>
            </a:r>
            <a:r>
              <a:rPr lang="en-US" altLang="ko-KR" sz="12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sb.toString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ko-KR" sz="12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51242-70C2-866E-226E-BC66F121531B}"/>
              </a:ext>
            </a:extLst>
          </p:cNvPr>
          <p:cNvSpPr txBox="1"/>
          <p:nvPr/>
        </p:nvSpPr>
        <p:spPr>
          <a:xfrm>
            <a:off x="8657825" y="2344479"/>
            <a:ext cx="183831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PutController.java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49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1.2 </a:t>
            </a:r>
            <a:r>
              <a:rPr lang="ko-KR" altLang="en-US" sz="1400" b="1" dirty="0">
                <a:solidFill>
                  <a:srgbClr val="7030A0"/>
                </a:solidFill>
              </a:rPr>
              <a:t>스프링 프레임워크 </a:t>
            </a:r>
            <a:r>
              <a:rPr lang="en-US" altLang="ko-KR" sz="1400" b="1" dirty="0">
                <a:solidFill>
                  <a:srgbClr val="7030A0"/>
                </a:solidFill>
              </a:rPr>
              <a:t>vs.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스프링 프레임워크는 기존 개발 방식의 문제와 한계를 극복하기 위해 다양한 기능을 제공한다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하지만 기능이 많은 만큼 설정이 복잡한 편이다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dirty="0">
                <a:solidFill>
                  <a:srgbClr val="3D4144"/>
                </a:solidFill>
                <a:latin typeface="+mn-ea"/>
              </a:rPr>
              <a:t>이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처럼 필요한 모듈들을 추가하다 보면 설정이 복잡해지는 문제를 해결하기 위해 등장한 것이 스프링 부트이다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  <a:r>
              <a:rPr lang="ko-KR" altLang="en-US" sz="1400" b="1" dirty="0">
                <a:latin typeface="+mn-ea"/>
              </a:rPr>
              <a:t/>
            </a:r>
            <a:br>
              <a:rPr lang="ko-KR" altLang="en-US" sz="1400" b="1" dirty="0">
                <a:latin typeface="+mn-ea"/>
              </a:rPr>
            </a:br>
            <a:endParaRPr lang="en-US" altLang="ko-KR" sz="1400" b="1" i="0" dirty="0">
              <a:solidFill>
                <a:srgbClr val="3D4144"/>
              </a:solidFill>
              <a:effectLst/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58D718-3C96-5A89-4F6A-4D3507928226}"/>
              </a:ext>
            </a:extLst>
          </p:cNvPr>
          <p:cNvGrpSpPr/>
          <p:nvPr/>
        </p:nvGrpSpPr>
        <p:grpSpPr>
          <a:xfrm>
            <a:off x="973247" y="2159026"/>
            <a:ext cx="10158411" cy="3939540"/>
            <a:chOff x="1016794" y="3882926"/>
            <a:chExt cx="10158411" cy="39395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5B98BE-E435-82F9-A888-81745649AE9C}"/>
                </a:ext>
              </a:extLst>
            </p:cNvPr>
            <p:cNvSpPr txBox="1"/>
            <p:nvPr/>
          </p:nvSpPr>
          <p:spPr>
            <a:xfrm>
              <a:off x="1016794" y="3882926"/>
              <a:ext cx="10158411" cy="39395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&lt;!--</a:t>
              </a:r>
              <a:r>
                <a:rPr lang="ko-KR" alt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스프링의 </a:t>
              </a:r>
              <a:r>
                <a:rPr lang="ko-KR" altLang="en-US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하이버네이트</a:t>
              </a:r>
              <a:r>
                <a:rPr lang="ko-KR" alt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관련 설정 파일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--&gt;</a:t>
              </a:r>
            </a:p>
            <a:p>
              <a:endPara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&lt;bean id="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dataSource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 class="com.mchange.V2.c3p0.ComboPooledDataSource" destroy-method="close"&gt;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&lt;property name="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driverClass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 value="${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db.driver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}"/&gt;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&lt;property name="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jdbcUrl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 value="${db.url}"/&gt;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&lt;property name="user" value="${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db.username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}"/&gt;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&lt;property name="password" value="${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db.password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}"/&gt;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&lt;/bean&gt;</a:t>
              </a:r>
            </a:p>
            <a:p>
              <a:endPara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jdbc:initialize-database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data-source="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dataSource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&lt;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jdbc:script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location="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classpath:config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schema.sql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"/&gt;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&lt;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jdbc:script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location="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classpath:config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data.sql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"/&gt;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jdbc:initialize-database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endPara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&lt;bean class="org.springframework.orm.jpa.LocalContainerEntityManagerFactoryBean" id="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entityManagerFactory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&lt;property name="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persistenceUnitName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 value="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hsql_pu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"/&gt;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&lt;property name="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dataSource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 ref="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dataSource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"/&gt;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&lt;/bean&gt;</a:t>
              </a:r>
            </a:p>
            <a:p>
              <a:endPara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&lt;bean id="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transactionManager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 class="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org.springframework.orm.jpa.JpaTransactionManager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&lt;property name="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entityManagerFactory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 ref="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entityManagerFactory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"/&gt;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&lt;property name="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dataSource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 ref="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dataSource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"/&gt;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&lt;/bean&gt;</a:t>
              </a:r>
            </a:p>
            <a:p>
              <a:endPara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tx:annotation-driven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transaction-manager="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transactionManager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"/&gt;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D27E8F-2C41-9C5C-3109-1A26315099AE}"/>
                </a:ext>
              </a:extLst>
            </p:cNvPr>
            <p:cNvSpPr txBox="1"/>
            <p:nvPr/>
          </p:nvSpPr>
          <p:spPr>
            <a:xfrm>
              <a:off x="9496305" y="3996047"/>
              <a:ext cx="1547747" cy="101566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스프링의 </a:t>
              </a:r>
              <a:r>
                <a:rPr lang="ko-KR" altLang="en-US" sz="1000" b="1" dirty="0" err="1"/>
                <a:t>하이버네이트</a:t>
              </a:r>
              <a:r>
                <a:rPr lang="ko-KR" altLang="en-US" sz="1000" b="1" dirty="0"/>
                <a:t> 관련 설정 파일</a:t>
              </a:r>
              <a:endParaRPr lang="en-US" altLang="ko-KR" sz="1000" b="1" dirty="0"/>
            </a:p>
            <a:p>
              <a:endParaRPr lang="en-US" altLang="ko-KR" sz="1000" b="1" dirty="0"/>
            </a:p>
            <a:p>
              <a:r>
                <a:rPr lang="ko-KR" altLang="en-US" sz="1000" b="1" dirty="0"/>
                <a:t>스프링의 </a:t>
              </a:r>
              <a:r>
                <a:rPr lang="ko-KR" altLang="en-US" sz="1000" b="1" dirty="0" err="1"/>
                <a:t>마이바티스</a:t>
              </a:r>
              <a:r>
                <a:rPr lang="ko-KR" altLang="en-US" sz="1000" b="1" dirty="0"/>
                <a:t> 설정도 마찬가지로 </a:t>
              </a:r>
              <a:r>
                <a:rPr lang="en-US" altLang="ko-KR" sz="1000" b="1" dirty="0"/>
                <a:t>xml</a:t>
              </a:r>
              <a:r>
                <a:rPr lang="ko-KR" altLang="en-US" sz="1000" b="1" dirty="0"/>
                <a:t>에서 설정한다</a:t>
              </a:r>
              <a:r>
                <a:rPr lang="en-US" altLang="ko-KR" sz="1000" b="1" dirty="0"/>
                <a:t>.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7374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5.4.1 @RequestBody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PUT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66674B-D5DD-9BE5-2BF4-77B88ECF3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05" y="1374452"/>
            <a:ext cx="7184294" cy="4821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B7A301-CC0D-7347-1080-DB6655C59B1E}"/>
              </a:ext>
            </a:extLst>
          </p:cNvPr>
          <p:cNvSpPr/>
          <p:nvPr/>
        </p:nvSpPr>
        <p:spPr>
          <a:xfrm>
            <a:off x="1561605" y="1430976"/>
            <a:ext cx="944088" cy="37407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44A282-F747-3042-523F-41EDE68F694A}"/>
              </a:ext>
            </a:extLst>
          </p:cNvPr>
          <p:cNvSpPr/>
          <p:nvPr/>
        </p:nvSpPr>
        <p:spPr>
          <a:xfrm>
            <a:off x="6369131" y="2355272"/>
            <a:ext cx="1634837" cy="77387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F48CCB-7A58-C88A-34AE-DACDA002FAB6}"/>
              </a:ext>
            </a:extLst>
          </p:cNvPr>
          <p:cNvSpPr/>
          <p:nvPr/>
        </p:nvSpPr>
        <p:spPr>
          <a:xfrm>
            <a:off x="6105927" y="5298373"/>
            <a:ext cx="1814916" cy="72637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93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6C2C6D-55EB-174B-FC8B-1CB91893A20A}"/>
              </a:ext>
            </a:extLst>
          </p:cNvPr>
          <p:cNvSpPr txBox="1"/>
          <p:nvPr/>
        </p:nvSpPr>
        <p:spPr>
          <a:xfrm>
            <a:off x="1101685" y="2560253"/>
            <a:ext cx="9686109" cy="2462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 http://localhost:8080/api/v1/put-api/member1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@PutMapping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(value =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"/member1"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String postMemberDto1(</a:t>
            </a:r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@RequestBody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pPr algn="l"/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http://localhost:8080/api/v1/put-api/member2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PutMapping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(value =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"/member2"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MemberDto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postMemberDto2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RequestBody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MemberDto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memberDto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memberDto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5.4.1 @RequestBody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PUT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z="1400" b="1" dirty="0">
                <a:latin typeface="+mn-ea"/>
              </a:rPr>
              <a:t>서버에 어떤 값이 들어올지 모르는 경우에는 </a:t>
            </a:r>
            <a:r>
              <a:rPr lang="en-US" altLang="ko-KR" sz="1400" b="1" dirty="0">
                <a:latin typeface="+mn-ea"/>
              </a:rPr>
              <a:t>Map </a:t>
            </a:r>
            <a:r>
              <a:rPr lang="ko-KR" altLang="en-US" sz="1400" b="1" dirty="0">
                <a:latin typeface="+mn-ea"/>
              </a:rPr>
              <a:t>객체를 활용해 값을 받을 수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대부분의 경우 </a:t>
            </a:r>
            <a:r>
              <a:rPr lang="en-US" altLang="ko-KR" sz="1400" b="1" dirty="0">
                <a:latin typeface="+mn-ea"/>
              </a:rPr>
              <a:t>API</a:t>
            </a:r>
            <a:r>
              <a:rPr lang="ko-KR" altLang="en-US" sz="1400" b="1" dirty="0">
                <a:latin typeface="+mn-ea"/>
              </a:rPr>
              <a:t>를 개발한 쪽에서 작성한 명세</a:t>
            </a:r>
            <a:r>
              <a:rPr lang="en-US" altLang="ko-KR" sz="1400" b="1" dirty="0">
                <a:latin typeface="+mn-ea"/>
              </a:rPr>
              <a:t>(specification)</a:t>
            </a:r>
            <a:r>
              <a:rPr lang="ko-KR" altLang="en-US" sz="1400" b="1" dirty="0">
                <a:latin typeface="+mn-ea"/>
              </a:rPr>
              <a:t>를 웹 사이트를 통해 클라이언트나 사용자에게 올바른 사용법을 안내한다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만약 서버에 들어오는 요청에 담겨 있는 값이 정해져 있는 경우에는 아래와 같이 </a:t>
            </a:r>
            <a:r>
              <a:rPr lang="en-US" altLang="ko-KR" sz="1400" b="1" dirty="0">
                <a:latin typeface="+mn-ea"/>
              </a:rPr>
              <a:t>DTO </a:t>
            </a:r>
            <a:r>
              <a:rPr lang="ko-KR" altLang="en-US" sz="1400" b="1" dirty="0">
                <a:latin typeface="+mn-ea"/>
              </a:rPr>
              <a:t>객체를 활용해 구현한다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z="1400" b="1" dirty="0">
                <a:latin typeface="+mn-ea"/>
              </a:rPr>
              <a:t>위의 예제는 </a:t>
            </a:r>
            <a:r>
              <a:rPr lang="en-US" altLang="ko-KR" sz="1400" b="1" dirty="0">
                <a:latin typeface="+mn-ea"/>
              </a:rPr>
              <a:t>2</a:t>
            </a:r>
            <a:r>
              <a:rPr lang="ko-KR" altLang="en-US" sz="1400" b="1" dirty="0">
                <a:latin typeface="+mn-ea"/>
              </a:rPr>
              <a:t>개의 메서드로 구성돼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첫 번째 메서드인 </a:t>
            </a:r>
            <a:r>
              <a:rPr lang="en-US" altLang="ko-KR" sz="1400" b="1" dirty="0">
                <a:latin typeface="+mn-ea"/>
              </a:rPr>
              <a:t>putMemberDto1</a:t>
            </a:r>
            <a:r>
              <a:rPr lang="ko-KR" altLang="en-US" sz="1400" b="1" dirty="0">
                <a:latin typeface="+mn-ea"/>
              </a:rPr>
              <a:t>은 리턴 값이 </a:t>
            </a:r>
            <a:r>
              <a:rPr lang="en-US" altLang="ko-KR" sz="1400" b="1" dirty="0">
                <a:latin typeface="+mn-ea"/>
              </a:rPr>
              <a:t>String </a:t>
            </a:r>
            <a:r>
              <a:rPr lang="ko-KR" altLang="en-US" sz="1400" b="1" dirty="0">
                <a:latin typeface="+mn-ea"/>
              </a:rPr>
              <a:t>타입이고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두 번째 메서드인 </a:t>
            </a:r>
            <a:r>
              <a:rPr lang="en-US" altLang="ko-KR" sz="1400" b="1" dirty="0">
                <a:latin typeface="+mn-ea"/>
              </a:rPr>
              <a:t>putMemberDto2</a:t>
            </a:r>
            <a:r>
              <a:rPr lang="ko-KR" altLang="en-US" sz="1400" b="1" dirty="0">
                <a:latin typeface="+mn-ea"/>
              </a:rPr>
              <a:t>는 </a:t>
            </a:r>
            <a:r>
              <a:rPr lang="en-US" altLang="ko-KR" sz="1400" b="1" dirty="0">
                <a:latin typeface="+mn-ea"/>
              </a:rPr>
              <a:t>DTO</a:t>
            </a:r>
            <a:r>
              <a:rPr lang="ko-KR" altLang="en-US" sz="1400" b="1" dirty="0">
                <a:latin typeface="+mn-ea"/>
              </a:rPr>
              <a:t>객체 타입이다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이전 예제에서는 </a:t>
            </a:r>
            <a:r>
              <a:rPr lang="en-US" altLang="ko-KR" sz="1400" b="1" dirty="0">
                <a:latin typeface="+mn-ea"/>
              </a:rPr>
              <a:t>String</a:t>
            </a:r>
            <a:r>
              <a:rPr lang="ko-KR" altLang="en-US" sz="1400" b="1" dirty="0">
                <a:latin typeface="+mn-ea"/>
              </a:rPr>
              <a:t>타입만 소개했는데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여기서는 </a:t>
            </a:r>
            <a:r>
              <a:rPr lang="en-US" altLang="ko-KR" sz="1400" b="1" dirty="0">
                <a:latin typeface="+mn-ea"/>
              </a:rPr>
              <a:t>DTO </a:t>
            </a:r>
            <a:r>
              <a:rPr lang="ko-KR" altLang="en-US" sz="1400" b="1" dirty="0">
                <a:latin typeface="+mn-ea"/>
              </a:rPr>
              <a:t>객체를 반환할 때는 어떤 차이가 있는지 보겠다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51242-70C2-866E-226E-BC66F121531B}"/>
              </a:ext>
            </a:extLst>
          </p:cNvPr>
          <p:cNvSpPr txBox="1"/>
          <p:nvPr/>
        </p:nvSpPr>
        <p:spPr>
          <a:xfrm>
            <a:off x="8717201" y="2766054"/>
            <a:ext cx="183831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PutController.java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5691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5.4.1 @RequestBody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PUT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먼저 스프링 부트 프로젝트를 가동시킨 후 첫 번째 메서드를 테스트하기 위해 </a:t>
            </a:r>
            <a:r>
              <a:rPr lang="en-US" altLang="ko-KR" sz="1400" b="1">
                <a:latin typeface="+mn-ea"/>
              </a:rPr>
              <a:t>Talend API Tester </a:t>
            </a:r>
            <a:r>
              <a:rPr lang="ko-KR" altLang="en-US" sz="1400" b="1">
                <a:latin typeface="+mn-ea"/>
              </a:rPr>
              <a:t>에 아래와 같이 작성하고 요청을 보낸다</a:t>
            </a:r>
            <a:r>
              <a:rPr lang="en-US" altLang="ko-KR" sz="1400" b="1">
                <a:latin typeface="+mn-ea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4274" y="2131621"/>
            <a:ext cx="3289465" cy="22860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이 요청을 보내면 </a:t>
            </a:r>
            <a:r>
              <a:rPr lang="en-US" altLang="ko-KR" sz="1200" b="1"/>
              <a:t>String </a:t>
            </a:r>
            <a:r>
              <a:rPr lang="ko-KR" altLang="en-US" sz="1200" b="1"/>
              <a:t>타입으로 값을 전달받게 되며</a:t>
            </a:r>
            <a:r>
              <a:rPr lang="en-US" altLang="ko-KR" sz="1200" b="1"/>
              <a:t>, 4</a:t>
            </a:r>
            <a:r>
              <a:rPr lang="ko-KR" altLang="en-US" sz="1200" b="1"/>
              <a:t>번째 줄에 작성한대로 리턴 값으로 설정한 </a:t>
            </a:r>
            <a:r>
              <a:rPr lang="en-US" altLang="ko-KR" sz="1200" b="1"/>
              <a:t>DTO </a:t>
            </a:r>
            <a:r>
              <a:rPr lang="ko-KR" altLang="en-US" sz="1200" b="1"/>
              <a:t>객체의 </a:t>
            </a:r>
            <a:r>
              <a:rPr lang="en-US" altLang="ko-KR" sz="1200" b="1"/>
              <a:t>toString </a:t>
            </a:r>
            <a:r>
              <a:rPr lang="ko-KR" altLang="en-US" sz="1200" b="1"/>
              <a:t>메서드 결괏 값이 출력된다</a:t>
            </a:r>
            <a:r>
              <a:rPr lang="en-US" altLang="ko-KR" sz="1200" b="1"/>
              <a:t>.</a:t>
            </a:r>
          </a:p>
          <a:p>
            <a:pPr lvl="0">
              <a:defRPr/>
            </a:pPr>
            <a:endParaRPr lang="en-US" altLang="ko-KR" sz="1200" b="1"/>
          </a:p>
          <a:p>
            <a:pPr lvl="0">
              <a:defRPr/>
            </a:pPr>
            <a:endParaRPr lang="en-US" altLang="ko-KR" sz="1200" b="1"/>
          </a:p>
          <a:p>
            <a:pPr lvl="0">
              <a:defRPr/>
            </a:pPr>
            <a:r>
              <a:rPr lang="ko-KR" altLang="en-US" sz="1200" b="1"/>
              <a:t>출력 결과를 보면 보낸 요청 내용이 그대로 결괏 값으로 전달된 것을 볼 수 있다</a:t>
            </a:r>
            <a:r>
              <a:rPr lang="en-US" altLang="ko-KR" sz="1200" b="1"/>
              <a:t>. toString </a:t>
            </a:r>
            <a:r>
              <a:rPr lang="ko-KR" altLang="en-US" sz="1200" b="1"/>
              <a:t>메서드로 인해 나름의 형식을 갖춰져 전달됐지만 </a:t>
            </a:r>
            <a:r>
              <a:rPr lang="en-US" altLang="ko-KR" sz="1200" b="1"/>
              <a:t>HEADERS </a:t>
            </a:r>
            <a:r>
              <a:rPr lang="ko-KR" altLang="en-US" sz="1200" b="1"/>
              <a:t>항목의 </a:t>
            </a:r>
            <a:r>
              <a:rPr lang="en-US" altLang="ko-KR" sz="1200" b="1"/>
              <a:t>content-type </a:t>
            </a:r>
            <a:r>
              <a:rPr lang="ko-KR" altLang="en-US" sz="1200" b="1"/>
              <a:t>을 보면 </a:t>
            </a:r>
            <a:r>
              <a:rPr lang="en-US" altLang="ko-KR" sz="1200" b="1"/>
              <a:t>'</a:t>
            </a:r>
            <a:r>
              <a:rPr lang="en-US" altLang="ko-KR" sz="1200" b="1">
                <a:solidFill>
                  <a:srgbClr val="FF0000"/>
                </a:solidFill>
              </a:rPr>
              <a:t>text/plain'</a:t>
            </a:r>
            <a:r>
              <a:rPr lang="ko-KR" altLang="en-US" sz="1200" b="1"/>
              <a:t>으로서 결괏 값으로 일반 문자열이 전달 됐음을 확인할 수 있다</a:t>
            </a:r>
            <a:r>
              <a:rPr lang="en-US" altLang="ko-KR" sz="1200" b="1"/>
              <a:t>.</a:t>
            </a:r>
            <a:endParaRPr lang="ko-KR" altLang="en-US" sz="12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1701" y="2250374"/>
            <a:ext cx="6559074" cy="3569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1043512" y="2291025"/>
            <a:ext cx="701502" cy="28065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89262" y="2944397"/>
            <a:ext cx="1247068" cy="54497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24549" y="5226743"/>
            <a:ext cx="3166226" cy="3326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00053" y="5244557"/>
            <a:ext cx="1003464" cy="14652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069638" y="3028208"/>
            <a:ext cx="897213" cy="19684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73555" y="1805419"/>
            <a:ext cx="3449204" cy="27114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http://localhost:8080/api/v1/put-api/member1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317875" y="2166216"/>
            <a:ext cx="331931" cy="25977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985944" y="4273262"/>
            <a:ext cx="4704772" cy="1053522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5.4.1 @RequestBody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PUT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8636" y="1651982"/>
            <a:ext cx="3657600" cy="283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>
                <a:latin typeface="+mn-ea"/>
              </a:rPr>
              <a:t>우측의 </a:t>
            </a:r>
            <a:r>
              <a:rPr lang="en-US" altLang="ko-KR" sz="1200" b="1">
                <a:latin typeface="+mn-ea"/>
              </a:rPr>
              <a:t>BODY </a:t>
            </a:r>
            <a:r>
              <a:rPr lang="ko-KR" altLang="en-US" sz="1200" b="1">
                <a:latin typeface="+mn-ea"/>
              </a:rPr>
              <a:t>값은 </a:t>
            </a:r>
            <a:r>
              <a:rPr lang="en-US" altLang="ko-KR" sz="1200" b="1">
                <a:latin typeface="+mn-ea"/>
              </a:rPr>
              <a:t>Talend API</a:t>
            </a:r>
            <a:r>
              <a:rPr lang="ko-KR" altLang="en-US" sz="1200" b="1">
                <a:latin typeface="+mn-ea"/>
              </a:rPr>
              <a:t>가 정렬해 출력한 결괏값으로서 실제로 형식만 유지한 채 전달된다</a:t>
            </a:r>
            <a:r>
              <a:rPr lang="en-US" altLang="ko-KR" sz="1200" b="1">
                <a:latin typeface="+mn-ea"/>
              </a:rPr>
              <a:t>. </a:t>
            </a:r>
            <a:r>
              <a:rPr lang="ko-KR" altLang="en-US" sz="1200" b="1">
                <a:latin typeface="+mn-ea"/>
              </a:rPr>
              <a:t>또한 </a:t>
            </a:r>
            <a:r>
              <a:rPr lang="en-US" altLang="ko-KR" sz="1200" b="1">
                <a:latin typeface="+mn-ea"/>
              </a:rPr>
              <a:t>HEADERS </a:t>
            </a:r>
            <a:r>
              <a:rPr lang="ko-KR" altLang="en-US" sz="1200" b="1">
                <a:latin typeface="+mn-ea"/>
              </a:rPr>
              <a:t>영역의 </a:t>
            </a:r>
            <a:r>
              <a:rPr lang="en-US" altLang="ko-KR" sz="1200" b="1">
                <a:latin typeface="+mn-ea"/>
              </a:rPr>
              <a:t>Content-type </a:t>
            </a:r>
            <a:r>
              <a:rPr lang="ko-KR" altLang="en-US" sz="1200" b="1">
                <a:latin typeface="+mn-ea"/>
              </a:rPr>
              <a:t>항목도 </a:t>
            </a:r>
            <a:r>
              <a:rPr lang="en-US" altLang="ko-KR" sz="1200" b="1">
                <a:latin typeface="+mn-ea"/>
              </a:rPr>
              <a:t>member1</a:t>
            </a:r>
            <a:r>
              <a:rPr lang="ko-KR" altLang="en-US" sz="1200" b="1">
                <a:latin typeface="+mn-ea"/>
              </a:rPr>
              <a:t>메서드로 전달받은 값은 </a:t>
            </a:r>
            <a:r>
              <a:rPr lang="en-US" altLang="ko-KR" sz="1200" b="1">
                <a:latin typeface="+mn-ea"/>
              </a:rPr>
              <a:t>'test/plain'</a:t>
            </a:r>
            <a:r>
              <a:rPr lang="ko-KR" altLang="en-US" sz="1200" b="1">
                <a:latin typeface="+mn-ea"/>
              </a:rPr>
              <a:t>이었던 반면 지금은 </a:t>
            </a:r>
            <a:r>
              <a:rPr lang="en-US" altLang="ko-KR" sz="1200" b="1">
                <a:latin typeface="+mn-ea"/>
              </a:rPr>
              <a:t>'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application/json'</a:t>
            </a:r>
            <a:r>
              <a:rPr lang="en-US" altLang="ko-KR" sz="1200" b="1">
                <a:latin typeface="+mn-ea"/>
              </a:rPr>
              <a:t> </a:t>
            </a:r>
            <a:r>
              <a:rPr lang="ko-KR" altLang="en-US" sz="1200" b="1">
                <a:latin typeface="+mn-ea"/>
              </a:rPr>
              <a:t>형식으로 전달된 것을 확인할 수 있다</a:t>
            </a:r>
            <a:r>
              <a:rPr lang="en-US" altLang="ko-KR" sz="1200" b="1">
                <a:latin typeface="+mn-ea"/>
              </a:rPr>
              <a:t>. </a:t>
            </a:r>
            <a:r>
              <a:rPr lang="ko-KR" altLang="en-US" sz="1200" b="1">
                <a:latin typeface="+mn-ea"/>
              </a:rPr>
              <a:t>앞 장에서 컨트롤러를 작성할 때 언급한 것처럼 </a:t>
            </a:r>
            <a:r>
              <a:rPr lang="en-US" altLang="ko-KR" sz="1200" b="1">
                <a:latin typeface="+mn-ea"/>
              </a:rPr>
              <a:t>@ResponseBody </a:t>
            </a:r>
            <a:r>
              <a:rPr lang="ko-KR" altLang="en-US" sz="1200" b="1">
                <a:latin typeface="+mn-ea"/>
              </a:rPr>
              <a:t>어노테이션은 자동으로 값을 </a:t>
            </a:r>
            <a:r>
              <a:rPr lang="en-US" altLang="ko-KR" sz="1200" b="1">
                <a:latin typeface="+mn-ea"/>
              </a:rPr>
              <a:t>JSON</a:t>
            </a:r>
            <a:r>
              <a:rPr lang="ko-KR" altLang="en-US" sz="1200" b="1">
                <a:latin typeface="+mn-ea"/>
              </a:rPr>
              <a:t>과 같은 형식으로 변환해서 전달하는 역할을 수행한다</a:t>
            </a:r>
            <a:r>
              <a:rPr lang="en-US" altLang="ko-KR" sz="1200" b="1"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8657825" y="2344479"/>
            <a:ext cx="1838310" cy="26346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267F99"/>
                </a:solidFill>
                <a:effectLst/>
                <a:latin typeface="Consolas"/>
              </a:rPr>
              <a:t>PutController.java</a:t>
            </a:r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4821" y="1574997"/>
            <a:ext cx="6230394" cy="4141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5937035" y="5070764"/>
            <a:ext cx="897213" cy="14250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6000" y="2550226"/>
            <a:ext cx="897213" cy="14250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206257" y="5171242"/>
            <a:ext cx="1392470" cy="54497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510026" y="1213715"/>
            <a:ext cx="3449204" cy="2702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http://localhost:8080/api/v1/put-api/member2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474239" y="1531216"/>
            <a:ext cx="331931" cy="25977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rot="16200000" flipV="1">
            <a:off x="4133265" y="3356848"/>
            <a:ext cx="2006026" cy="1443170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5.4.2 @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ResponseEntity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PUT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>
                <a:latin typeface="+mn-ea"/>
              </a:rPr>
              <a:t>스프링 프레임워크에는 </a:t>
            </a:r>
            <a:r>
              <a:rPr lang="en-US" altLang="ko-KR" sz="1400" b="1" dirty="0" err="1">
                <a:latin typeface="+mn-ea"/>
              </a:rPr>
              <a:t>HttpEntity</a:t>
            </a:r>
            <a:r>
              <a:rPr lang="ko-KR" altLang="en-US" sz="1400" b="1" dirty="0">
                <a:latin typeface="+mn-ea"/>
              </a:rPr>
              <a:t>라는 클래스가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err="1">
                <a:latin typeface="+mn-ea"/>
              </a:rPr>
              <a:t>HttpEntity</a:t>
            </a:r>
            <a:r>
              <a:rPr lang="ko-KR" altLang="en-US" sz="1400" b="1" dirty="0">
                <a:latin typeface="+mn-ea"/>
              </a:rPr>
              <a:t>는 다음과 같이 헤더</a:t>
            </a:r>
            <a:r>
              <a:rPr lang="en-US" altLang="ko-KR" sz="1400" b="1" dirty="0">
                <a:latin typeface="+mn-ea"/>
              </a:rPr>
              <a:t>(Header)</a:t>
            </a:r>
            <a:r>
              <a:rPr lang="ko-KR" altLang="en-US" sz="1400" b="1" dirty="0">
                <a:latin typeface="+mn-ea"/>
              </a:rPr>
              <a:t>와 </a:t>
            </a:r>
            <a:r>
              <a:rPr lang="en-US" altLang="ko-KR" sz="1400" b="1" dirty="0">
                <a:latin typeface="+mn-ea"/>
              </a:rPr>
              <a:t>Body</a:t>
            </a:r>
            <a:r>
              <a:rPr lang="ko-KR" altLang="en-US" sz="1400" b="1" dirty="0">
                <a:latin typeface="+mn-ea"/>
              </a:rPr>
              <a:t>로 구성된 </a:t>
            </a:r>
            <a:r>
              <a:rPr lang="en-US" altLang="ko-KR" sz="1400" b="1" dirty="0">
                <a:latin typeface="+mn-ea"/>
              </a:rPr>
              <a:t>HTTP </a:t>
            </a:r>
            <a:r>
              <a:rPr lang="ko-KR" altLang="en-US" sz="1400" b="1" dirty="0">
                <a:latin typeface="+mn-ea"/>
              </a:rPr>
              <a:t>요청과 응답을 구성하는 역할을 수행한다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 err="1">
                <a:solidFill>
                  <a:srgbClr val="FF0000"/>
                </a:solidFill>
                <a:latin typeface="+mn-ea"/>
              </a:rPr>
              <a:t>RequestEntity</a:t>
            </a:r>
            <a:r>
              <a:rPr lang="ko-KR" altLang="en-US" sz="1400" b="1" dirty="0">
                <a:latin typeface="+mn-ea"/>
              </a:rPr>
              <a:t>와 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</a:rPr>
              <a:t>ResponseEntity</a:t>
            </a:r>
            <a:r>
              <a:rPr lang="ko-KR" altLang="en-US" sz="1400" b="1" dirty="0">
                <a:latin typeface="+mn-ea"/>
              </a:rPr>
              <a:t>는 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</a:rPr>
              <a:t>HttpEntity</a:t>
            </a:r>
            <a:r>
              <a:rPr lang="ko-KR" altLang="en-US" sz="1400" b="1" dirty="0">
                <a:latin typeface="+mn-ea"/>
              </a:rPr>
              <a:t>를 상속 받아 구현한 클래스이다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그중 </a:t>
            </a:r>
            <a:r>
              <a:rPr lang="en-US" altLang="ko-KR" sz="1400" b="1" dirty="0" err="1">
                <a:latin typeface="+mn-ea"/>
              </a:rPr>
              <a:t>ResponseEntity</a:t>
            </a:r>
            <a:r>
              <a:rPr lang="ko-KR" altLang="en-US" sz="1400" b="1" dirty="0">
                <a:latin typeface="+mn-ea"/>
              </a:rPr>
              <a:t>는 서버에 들어온 요청에 대해 응답 데이터를 구성해서 전달할 수 있게 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다음과 같이 </a:t>
            </a:r>
            <a:r>
              <a:rPr lang="en-US" altLang="ko-KR" sz="1400" b="1" dirty="0" err="1">
                <a:latin typeface="+mn-ea"/>
              </a:rPr>
              <a:t>ResponseEntity</a:t>
            </a:r>
            <a:r>
              <a:rPr lang="ko-KR" altLang="en-US" sz="1400" b="1" dirty="0">
                <a:latin typeface="+mn-ea"/>
              </a:rPr>
              <a:t>는 </a:t>
            </a:r>
            <a:r>
              <a:rPr lang="en-US" altLang="ko-KR" sz="1400" b="1" dirty="0" err="1">
                <a:latin typeface="+mn-ea"/>
              </a:rPr>
              <a:t>HttpEntity</a:t>
            </a:r>
            <a:r>
              <a:rPr lang="ko-KR" altLang="en-US" sz="1400" b="1" dirty="0">
                <a:latin typeface="+mn-ea"/>
              </a:rPr>
              <a:t>로부터 </a:t>
            </a:r>
            <a:r>
              <a:rPr lang="en-US" altLang="ko-KR" sz="1400" b="1" dirty="0" err="1">
                <a:latin typeface="+mn-ea"/>
              </a:rPr>
              <a:t>HttpHeader</a:t>
            </a:r>
            <a:r>
              <a:rPr lang="ko-KR" altLang="en-US" sz="1400" b="1" dirty="0">
                <a:latin typeface="+mn-ea"/>
              </a:rPr>
              <a:t>와 </a:t>
            </a:r>
            <a:r>
              <a:rPr lang="en-US" altLang="ko-KR" sz="1400" b="1" dirty="0">
                <a:latin typeface="+mn-ea"/>
              </a:rPr>
              <a:t>Body</a:t>
            </a:r>
            <a:r>
              <a:rPr lang="ko-KR" altLang="en-US" sz="1400" b="1" dirty="0">
                <a:latin typeface="+mn-ea"/>
              </a:rPr>
              <a:t>를 가지고 자체적으로 </a:t>
            </a:r>
            <a:r>
              <a:rPr lang="en-US" altLang="ko-KR" sz="1400" b="1" dirty="0" err="1">
                <a:latin typeface="+mn-ea"/>
              </a:rPr>
              <a:t>HttpStatus</a:t>
            </a:r>
            <a:r>
              <a:rPr lang="ko-KR" altLang="en-US" sz="1400" b="1" dirty="0">
                <a:latin typeface="+mn-ea"/>
              </a:rPr>
              <a:t>를 구현한다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4496" y="2174308"/>
            <a:ext cx="8006688" cy="22243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// </a:t>
            </a:r>
            <a:r>
              <a:rPr lang="en-US" altLang="ko-KR" sz="1400" dirty="0" err="1">
                <a:solidFill>
                  <a:srgbClr val="000000"/>
                </a:solidFill>
                <a:latin typeface="Consolas"/>
              </a:rPr>
              <a:t>HttpEntity</a:t>
            </a: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Consolas"/>
              </a:rPr>
              <a:t>클래스 일부 발췌</a:t>
            </a:r>
          </a:p>
          <a:p>
            <a:pPr algn="l">
              <a:defRPr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public class </a:t>
            </a:r>
            <a:r>
              <a:rPr lang="en-US" altLang="ko-KR" sz="1400" dirty="0" err="1">
                <a:solidFill>
                  <a:srgbClr val="000000"/>
                </a:solidFill>
                <a:latin typeface="Consolas"/>
              </a:rPr>
              <a:t>HttpEntity</a:t>
            </a: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&lt;T&gt; {</a:t>
            </a:r>
          </a:p>
          <a:p>
            <a:pPr algn="l">
              <a:defRPr/>
            </a:pPr>
            <a:endParaRPr lang="en-US" altLang="ko-KR" sz="1400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   public static final </a:t>
            </a:r>
            <a:r>
              <a:rPr lang="en-US" altLang="ko-KR" sz="1400" dirty="0" err="1">
                <a:solidFill>
                  <a:srgbClr val="000000"/>
                </a:solidFill>
                <a:latin typeface="Consolas"/>
              </a:rPr>
              <a:t>HttpEntity</a:t>
            </a: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&lt;?&gt; EMPTY = new </a:t>
            </a:r>
            <a:r>
              <a:rPr lang="en-US" altLang="ko-KR" sz="1400" dirty="0" err="1">
                <a:solidFill>
                  <a:srgbClr val="000000"/>
                </a:solidFill>
                <a:latin typeface="Consolas"/>
              </a:rPr>
              <a:t>HttpEntity</a:t>
            </a: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algn="l">
              <a:defRPr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   private final </a:t>
            </a:r>
            <a:r>
              <a:rPr lang="en-US" altLang="ko-KR" sz="1400" dirty="0" err="1">
                <a:solidFill>
                  <a:srgbClr val="000000"/>
                </a:solidFill>
                <a:latin typeface="Consolas"/>
              </a:rPr>
              <a:t>HttpHeaders</a:t>
            </a: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nsolas"/>
              </a:rPr>
              <a:t>headers</a:t>
            </a: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   @</a:t>
            </a:r>
            <a:r>
              <a:rPr lang="en-US" altLang="ko-KR" sz="1400" dirty="0" err="1">
                <a:solidFill>
                  <a:srgbClr val="000000"/>
                </a:solidFill>
                <a:latin typeface="Consolas"/>
              </a:rPr>
              <a:t>Nullable</a:t>
            </a:r>
            <a:endParaRPr lang="en-US" altLang="ko-KR" sz="1400" dirty="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   private final T </a:t>
            </a:r>
            <a:r>
              <a:rPr lang="en-US" altLang="ko-KR" sz="1400" dirty="0">
                <a:solidFill>
                  <a:srgbClr val="FF0000"/>
                </a:solidFill>
                <a:latin typeface="Consolas"/>
              </a:rPr>
              <a:t>body</a:t>
            </a: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   ...</a:t>
            </a:r>
          </a:p>
          <a:p>
            <a:pPr algn="l">
              <a:defRPr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87648" y="2238375"/>
            <a:ext cx="150090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설명용 코드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7840" y="5581139"/>
            <a:ext cx="4987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7030A0"/>
                </a:solidFill>
                <a:latin typeface="+mn-ea"/>
              </a:rPr>
              <a:t>@</a:t>
            </a:r>
            <a:r>
              <a:rPr lang="en-US" altLang="ko-KR" sz="1000" b="1" dirty="0" err="1">
                <a:solidFill>
                  <a:srgbClr val="7030A0"/>
                </a:solidFill>
                <a:latin typeface="+mn-ea"/>
              </a:rPr>
              <a:t>ResponseEntity</a:t>
            </a:r>
            <a:r>
              <a:rPr lang="en-US" altLang="ko-KR" sz="10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srgbClr val="00B050"/>
                </a:solidFill>
              </a:rPr>
              <a:t>는 </a:t>
            </a:r>
            <a:r>
              <a:rPr lang="ko-KR" altLang="en-US" sz="1000" dirty="0">
                <a:solidFill>
                  <a:srgbClr val="00B050"/>
                </a:solidFill>
              </a:rPr>
              <a:t>스프링 프레임워크에서 제공하는 </a:t>
            </a:r>
            <a:r>
              <a:rPr lang="ko-KR" altLang="en-US" sz="1000" dirty="0" smtClean="0">
                <a:solidFill>
                  <a:srgbClr val="00B050"/>
                </a:solidFill>
              </a:rPr>
              <a:t>클래스 </a:t>
            </a:r>
            <a:endParaRPr lang="ko-KR" altLang="en-US" sz="1000" dirty="0">
              <a:solidFill>
                <a:srgbClr val="00B050"/>
              </a:solidFill>
            </a:endParaRPr>
          </a:p>
          <a:p>
            <a:r>
              <a:rPr lang="ko-KR" altLang="en-US" sz="1000" dirty="0">
                <a:solidFill>
                  <a:srgbClr val="00B050"/>
                </a:solidFill>
              </a:rPr>
              <a:t>중에 </a:t>
            </a:r>
            <a:r>
              <a:rPr lang="en-US" altLang="ko-KR" sz="1000" b="1" dirty="0" err="1" smtClean="0">
                <a:latin typeface="+mn-ea"/>
              </a:rPr>
              <a:t>HttpEntity</a:t>
            </a:r>
            <a:r>
              <a:rPr lang="ko-KR" altLang="en-US" sz="1000" dirty="0" smtClean="0">
                <a:solidFill>
                  <a:srgbClr val="00B050"/>
                </a:solidFill>
              </a:rPr>
              <a:t>라는 </a:t>
            </a:r>
            <a:r>
              <a:rPr lang="ko-KR" altLang="en-US" sz="1000" dirty="0">
                <a:solidFill>
                  <a:srgbClr val="00B050"/>
                </a:solidFill>
              </a:rPr>
              <a:t>클래스가 있는데 이것을 상속받아서 </a:t>
            </a:r>
            <a:r>
              <a:rPr lang="ko-KR" altLang="en-US" sz="1000" dirty="0" smtClean="0">
                <a:solidFill>
                  <a:srgbClr val="00B050"/>
                </a:solidFill>
              </a:rPr>
              <a:t>사용하는 클래스이고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사용자의 </a:t>
            </a:r>
            <a:r>
              <a:rPr lang="en-US" altLang="ko-KR" sz="1000" b="1" dirty="0" err="1" smtClean="0">
                <a:latin typeface="+mn-ea"/>
              </a:rPr>
              <a:t>Httprequest</a:t>
            </a:r>
            <a:r>
              <a:rPr lang="ko-KR" altLang="en-US" sz="1000" dirty="0" smtClean="0">
                <a:solidFill>
                  <a:srgbClr val="00B050"/>
                </a:solidFill>
              </a:rPr>
              <a:t>에 </a:t>
            </a:r>
            <a:r>
              <a:rPr lang="ko-KR" altLang="en-US" sz="1000" dirty="0">
                <a:solidFill>
                  <a:srgbClr val="00B050"/>
                </a:solidFill>
              </a:rPr>
              <a:t>대한 응답 데이터를 포함 하고 있음</a:t>
            </a:r>
            <a:r>
              <a:rPr lang="en-US" altLang="ko-KR" sz="1000" dirty="0" smtClean="0">
                <a:solidFill>
                  <a:srgbClr val="00B050"/>
                </a:solidFill>
              </a:rPr>
              <a:t>.</a:t>
            </a:r>
          </a:p>
          <a:p>
            <a:endParaRPr lang="en-US" altLang="ko-KR" sz="1000" dirty="0">
              <a:solidFill>
                <a:srgbClr val="00B050"/>
              </a:solidFill>
            </a:endParaRPr>
          </a:p>
          <a:p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포함하는 클래스로는 </a:t>
            </a:r>
            <a:r>
              <a:rPr lang="en-US" altLang="ko-KR" sz="1000" b="1" dirty="0" err="1">
                <a:latin typeface="+mn-ea"/>
              </a:rPr>
              <a:t>HttpEntity</a:t>
            </a:r>
            <a:r>
              <a:rPr lang="en-US" altLang="ko-KR" sz="1000" dirty="0" smtClean="0">
                <a:solidFill>
                  <a:srgbClr val="00B050"/>
                </a:solidFill>
              </a:rPr>
              <a:t>, </a:t>
            </a:r>
            <a:r>
              <a:rPr lang="en-US" altLang="ko-KR" sz="1000" b="1" dirty="0" err="1">
                <a:latin typeface="+mn-ea"/>
              </a:rPr>
              <a:t>HttpHeader</a:t>
            </a:r>
            <a:r>
              <a:rPr lang="en-US" altLang="ko-KR" sz="1000" dirty="0" smtClean="0">
                <a:solidFill>
                  <a:srgbClr val="00B050"/>
                </a:solidFill>
              </a:rPr>
              <a:t>, </a:t>
            </a:r>
            <a:r>
              <a:rPr lang="en-US" altLang="ko-KR" sz="1000" b="1" dirty="0" err="1" smtClean="0">
                <a:latin typeface="+mn-ea"/>
              </a:rPr>
              <a:t>HttpBody</a:t>
            </a:r>
            <a:r>
              <a:rPr lang="ko-KR" altLang="en-US" sz="1000" dirty="0" smtClean="0">
                <a:solidFill>
                  <a:srgbClr val="00B050"/>
                </a:solidFill>
              </a:rPr>
              <a:t>가 있음</a:t>
            </a: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이것들을 </a:t>
            </a:r>
            <a:r>
              <a:rPr lang="ko-KR" altLang="en-US" sz="1000" dirty="0">
                <a:solidFill>
                  <a:srgbClr val="00B050"/>
                </a:solidFill>
              </a:rPr>
              <a:t>사용하는 </a:t>
            </a:r>
            <a:r>
              <a:rPr lang="ko-KR" altLang="en-US" sz="1000" dirty="0" smtClean="0">
                <a:solidFill>
                  <a:srgbClr val="00B050"/>
                </a:solidFill>
              </a:rPr>
              <a:t>이유는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en-US" altLang="ko-KR" sz="1000" b="1" dirty="0" smtClean="0">
                <a:latin typeface="+mn-ea"/>
              </a:rPr>
              <a:t>Repost</a:t>
            </a:r>
            <a:r>
              <a:rPr lang="ko-KR" altLang="en-US" sz="1000" dirty="0" smtClean="0">
                <a:solidFill>
                  <a:srgbClr val="00B050"/>
                </a:solidFill>
              </a:rPr>
              <a:t>할 </a:t>
            </a:r>
            <a:r>
              <a:rPr lang="ko-KR" altLang="en-US" sz="1000" dirty="0">
                <a:solidFill>
                  <a:srgbClr val="00B050"/>
                </a:solidFill>
              </a:rPr>
              <a:t>때 봤던 </a:t>
            </a:r>
            <a:r>
              <a:rPr lang="en-US" altLang="ko-KR" sz="1000" dirty="0">
                <a:solidFill>
                  <a:srgbClr val="00B050"/>
                </a:solidFill>
              </a:rPr>
              <a:t>400 </a:t>
            </a:r>
            <a:r>
              <a:rPr lang="ko-KR" altLang="en-US" sz="1000" dirty="0" err="1">
                <a:solidFill>
                  <a:srgbClr val="00B050"/>
                </a:solidFill>
              </a:rPr>
              <a:t>이라는클라이언트</a:t>
            </a:r>
            <a:r>
              <a:rPr lang="ko-KR" altLang="en-US" sz="1000" dirty="0">
                <a:solidFill>
                  <a:srgbClr val="00B050"/>
                </a:solidFill>
              </a:rPr>
              <a:t> 에러와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200</a:t>
            </a:r>
            <a:r>
              <a:rPr lang="ko-KR" altLang="en-US" sz="1000" dirty="0">
                <a:solidFill>
                  <a:srgbClr val="00B050"/>
                </a:solidFill>
              </a:rPr>
              <a:t>으로 받는 정상적인 </a:t>
            </a:r>
            <a:r>
              <a:rPr lang="en-US" altLang="ko-KR" sz="1000" b="1" dirty="0">
                <a:latin typeface="+mn-ea"/>
              </a:rPr>
              <a:t>Repost </a:t>
            </a:r>
            <a:r>
              <a:rPr lang="ko-KR" altLang="en-US" sz="1000" dirty="0" smtClean="0">
                <a:solidFill>
                  <a:srgbClr val="00B050"/>
                </a:solidFill>
              </a:rPr>
              <a:t>를 </a:t>
            </a:r>
            <a:r>
              <a:rPr lang="ko-KR" altLang="en-US" sz="1000" dirty="0" err="1">
                <a:solidFill>
                  <a:srgbClr val="00B050"/>
                </a:solidFill>
              </a:rPr>
              <a:t>디테일하게</a:t>
            </a:r>
            <a:r>
              <a:rPr lang="ko-KR" altLang="en-US" sz="1000" dirty="0">
                <a:solidFill>
                  <a:srgbClr val="00B050"/>
                </a:solidFill>
              </a:rPr>
              <a:t> 수정을 하고자 </a:t>
            </a:r>
            <a:r>
              <a:rPr lang="ko-KR" altLang="en-US" sz="1000" dirty="0" err="1">
                <a:solidFill>
                  <a:srgbClr val="00B050"/>
                </a:solidFill>
              </a:rPr>
              <a:t>할때</a:t>
            </a:r>
            <a:r>
              <a:rPr lang="ko-KR" altLang="en-US" sz="1000" dirty="0">
                <a:solidFill>
                  <a:srgbClr val="00B050"/>
                </a:solidFill>
              </a:rPr>
              <a:t> 사용되는 클래스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8467" y="3356802"/>
            <a:ext cx="28549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Nullness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Annotations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2개의 </a:t>
            </a:r>
            <a:r>
              <a:rPr lang="ko-KR" altLang="en-US" sz="1000" dirty="0" err="1" smtClean="0">
                <a:solidFill>
                  <a:srgbClr val="00B05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어노테이션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있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음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ea typeface="Noto Sans K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@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NonNull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null을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허용하지 않을 경우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ea typeface="Noto Sans K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@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Nullable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null을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허용할 경우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Noto Sans KR"/>
              </a:rPr>
              <a:t/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Noto Sans KR"/>
              </a:rPr>
            </a:b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387586" y="3424535"/>
            <a:ext cx="1337733" cy="89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5.4.2 @ResponseEntity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PUT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latin typeface="+mn-ea"/>
              </a:rPr>
              <a:t>RequestEntity</a:t>
            </a:r>
            <a:r>
              <a:rPr lang="ko-KR" altLang="en-US" sz="1400" b="1">
                <a:latin typeface="+mn-ea"/>
              </a:rPr>
              <a:t>와 </a:t>
            </a:r>
            <a:r>
              <a:rPr lang="en-US" altLang="ko-KR" sz="1400" b="1">
                <a:latin typeface="+mn-ea"/>
              </a:rPr>
              <a:t>ResponseEntity</a:t>
            </a:r>
            <a:r>
              <a:rPr lang="ko-KR" altLang="en-US" sz="1400" b="1">
                <a:latin typeface="+mn-ea"/>
              </a:rPr>
              <a:t>는 </a:t>
            </a:r>
            <a:r>
              <a:rPr lang="en-US" altLang="ko-KR" sz="1400" b="1">
                <a:latin typeface="+mn-ea"/>
              </a:rPr>
              <a:t>HttpEntity</a:t>
            </a:r>
            <a:r>
              <a:rPr lang="ko-KR" altLang="en-US" sz="1400" b="1">
                <a:latin typeface="+mn-ea"/>
              </a:rPr>
              <a:t>를 상속 받아 구현한 클래스이다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그중 </a:t>
            </a:r>
            <a:r>
              <a:rPr lang="en-US" altLang="ko-KR" sz="1400" b="1">
                <a:latin typeface="+mn-ea"/>
              </a:rPr>
              <a:t>ResponseEntity</a:t>
            </a:r>
            <a:r>
              <a:rPr lang="ko-KR" altLang="en-US" sz="1400" b="1">
                <a:latin typeface="+mn-ea"/>
              </a:rPr>
              <a:t>는 서버에 들어온 요청에 대해 응답 데이터를 구성해서 전달할 수 있게 한다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다음과 같이 </a:t>
            </a:r>
            <a:r>
              <a:rPr lang="en-US" altLang="ko-KR" sz="1400" b="1">
                <a:latin typeface="+mn-ea"/>
              </a:rPr>
              <a:t>ResponseEntity</a:t>
            </a:r>
            <a:r>
              <a:rPr lang="ko-KR" altLang="en-US" sz="1400" b="1">
                <a:latin typeface="+mn-ea"/>
              </a:rPr>
              <a:t>는 </a:t>
            </a:r>
            <a:r>
              <a:rPr lang="en-US" altLang="ko-KR" sz="1400" b="1">
                <a:latin typeface="+mn-ea"/>
              </a:rPr>
              <a:t>HttpEntity</a:t>
            </a:r>
            <a:r>
              <a:rPr lang="ko-KR" altLang="en-US" sz="1400" b="1">
                <a:latin typeface="+mn-ea"/>
              </a:rPr>
              <a:t>로부터 </a:t>
            </a:r>
            <a:r>
              <a:rPr lang="en-US" altLang="ko-KR" sz="1400" b="1">
                <a:latin typeface="+mn-ea"/>
              </a:rPr>
              <a:t>HttpHeader</a:t>
            </a:r>
            <a:r>
              <a:rPr lang="ko-KR" altLang="en-US" sz="1400" b="1">
                <a:latin typeface="+mn-ea"/>
              </a:rPr>
              <a:t>와 </a:t>
            </a:r>
            <a:r>
              <a:rPr lang="en-US" altLang="ko-KR" sz="1400" b="1">
                <a:latin typeface="+mn-ea"/>
              </a:rPr>
              <a:t>Body</a:t>
            </a:r>
            <a:r>
              <a:rPr lang="ko-KR" altLang="en-US" sz="1400" b="1">
                <a:latin typeface="+mn-ea"/>
              </a:rPr>
              <a:t>를 가지고 자체적으로 </a:t>
            </a:r>
            <a:r>
              <a:rPr lang="en-US" altLang="ko-KR" sz="1400" b="1">
                <a:latin typeface="+mn-ea"/>
              </a:rPr>
              <a:t>HttpStatus</a:t>
            </a:r>
            <a:r>
              <a:rPr lang="ko-KR" altLang="en-US" sz="1400" b="1">
                <a:latin typeface="+mn-ea"/>
              </a:rPr>
              <a:t>를 구현한다</a:t>
            </a:r>
            <a:r>
              <a:rPr lang="en-US" altLang="ko-KR" sz="1400" b="1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057" y="2522220"/>
            <a:ext cx="8006688" cy="17907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latin typeface="Consolas"/>
              </a:rPr>
              <a:t>// ResponseEntity </a:t>
            </a:r>
            <a:r>
              <a:rPr lang="ko-KR" altLang="en-US" sz="1400">
                <a:solidFill>
                  <a:srgbClr val="000000"/>
                </a:solidFill>
                <a:latin typeface="Consolas"/>
              </a:rPr>
              <a:t>클래스 일부 발췌</a:t>
            </a:r>
          </a:p>
          <a:p>
            <a:pPr algn="l">
              <a:defRPr/>
            </a:pPr>
            <a:endParaRPr lang="en-US" altLang="ko-KR" sz="140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400">
                <a:solidFill>
                  <a:srgbClr val="000000"/>
                </a:solidFill>
                <a:latin typeface="Consolas"/>
              </a:rPr>
              <a:t>public class ResponseEntity&lt;T&gt; extends </a:t>
            </a:r>
            <a:r>
              <a:rPr lang="en-US" altLang="ko-KR" sz="1400">
                <a:solidFill>
                  <a:srgbClr val="FF0000"/>
                </a:solidFill>
                <a:latin typeface="Consolas"/>
              </a:rPr>
              <a:t>HttpEntity&lt;T&gt;</a:t>
            </a:r>
            <a:r>
              <a:rPr lang="en-US" altLang="ko-KR" sz="140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endParaRPr lang="en-US" altLang="ko-KR" sz="140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400">
                <a:solidFill>
                  <a:srgbClr val="000000"/>
                </a:solidFill>
                <a:latin typeface="Consolas"/>
              </a:rPr>
              <a:t>    private final Object </a:t>
            </a:r>
            <a:r>
              <a:rPr lang="en-US" altLang="ko-KR" sz="1400">
                <a:solidFill>
                  <a:srgbClr val="FF0000"/>
                </a:solidFill>
                <a:latin typeface="Consolas"/>
              </a:rPr>
              <a:t>status</a:t>
            </a:r>
            <a:r>
              <a:rPr lang="en-US" altLang="ko-KR" sz="140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en-US" altLang="ko-KR" sz="1400">
              <a:solidFill>
                <a:srgbClr val="00000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400">
                <a:solidFill>
                  <a:srgbClr val="000000"/>
                </a:solidFill>
                <a:latin typeface="Consolas"/>
              </a:rPr>
              <a:t>    ..</a:t>
            </a:r>
            <a:r>
              <a:rPr lang="ko-KR" altLang="en-US" sz="1400">
                <a:solidFill>
                  <a:srgbClr val="000000"/>
                </a:solidFill>
                <a:latin typeface="Consolas"/>
              </a:rPr>
              <a:t>생략</a:t>
            </a:r>
            <a:r>
              <a:rPr lang="en-US" altLang="ko-KR" sz="1400">
                <a:solidFill>
                  <a:srgbClr val="000000"/>
                </a:solidFill>
                <a:latin typeface="Consolas"/>
              </a:rPr>
              <a:t>..</a:t>
            </a:r>
          </a:p>
          <a:p>
            <a:pPr algn="l">
              <a:defRPr/>
            </a:pPr>
            <a:r>
              <a:rPr lang="en-US" altLang="ko-KR" sz="1400">
                <a:solidFill>
                  <a:srgbClr val="000000"/>
                </a:solidFill>
                <a:latin typeface="Consolas"/>
              </a:rPr>
              <a:t>}</a:t>
            </a:r>
            <a:endParaRPr lang="en-US" altLang="ko-KR" sz="1400" b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44353" y="2642466"/>
            <a:ext cx="1500909" cy="365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설명용 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5.4.2 @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ResponseEntity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PUT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>
                <a:latin typeface="+mn-ea"/>
              </a:rPr>
              <a:t>이 클래스를 활용하면 응답 코드 변경은 물론 </a:t>
            </a:r>
            <a:r>
              <a:rPr lang="en-US" altLang="ko-KR" sz="1400" b="1" dirty="0">
                <a:latin typeface="+mn-ea"/>
              </a:rPr>
              <a:t>Header</a:t>
            </a:r>
            <a:r>
              <a:rPr lang="ko-KR" altLang="en-US" sz="1400" b="1" dirty="0">
                <a:latin typeface="+mn-ea"/>
              </a:rPr>
              <a:t>와 </a:t>
            </a:r>
            <a:r>
              <a:rPr lang="en-US" altLang="ko-KR" sz="1400" b="1" dirty="0">
                <a:latin typeface="+mn-ea"/>
              </a:rPr>
              <a:t>Body</a:t>
            </a:r>
            <a:r>
              <a:rPr lang="ko-KR" altLang="en-US" sz="1400" b="1" dirty="0">
                <a:latin typeface="+mn-ea"/>
              </a:rPr>
              <a:t>를 더욱 쉽게 구성할 수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클래스는 </a:t>
            </a:r>
            <a:r>
              <a:rPr lang="en-US" altLang="ko-KR" sz="1400" b="1" dirty="0">
                <a:latin typeface="+mn-ea"/>
              </a:rPr>
              <a:t>PUT </a:t>
            </a:r>
            <a:r>
              <a:rPr lang="ko-KR" altLang="en-US" sz="1400" b="1" dirty="0">
                <a:latin typeface="+mn-ea"/>
              </a:rPr>
              <a:t>메서드를 구현하는 이번 절에서 소개하고 있지만 다른 메서드에서도 모두 사용할 수 있는 클래스이다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>
                <a:latin typeface="+mn-ea"/>
              </a:rPr>
              <a:t>다음은 기존 예제 메서드의 리턴 타입에 </a:t>
            </a:r>
            <a:r>
              <a:rPr lang="en-US" altLang="ko-KR" sz="1400" b="1" dirty="0" err="1">
                <a:latin typeface="+mn-ea"/>
              </a:rPr>
              <a:t>ResponseEntity</a:t>
            </a:r>
            <a:r>
              <a:rPr lang="ko-KR" altLang="en-US" sz="1400" b="1" dirty="0">
                <a:latin typeface="+mn-ea"/>
              </a:rPr>
              <a:t>를 적용한 예이다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>
                <a:latin typeface="+mn-ea"/>
              </a:rPr>
              <a:t>예제에서는 메서드의 리턴 타입을 </a:t>
            </a:r>
            <a:r>
              <a:rPr lang="en-US" altLang="ko-KR" sz="1400" b="1" dirty="0" err="1">
                <a:latin typeface="+mn-ea"/>
              </a:rPr>
              <a:t>ResponseEntity</a:t>
            </a:r>
            <a:r>
              <a:rPr lang="ko-KR" altLang="en-US" sz="1400" b="1" dirty="0">
                <a:latin typeface="+mn-ea"/>
              </a:rPr>
              <a:t>로 설정하고 리턴 값을 만든다</a:t>
            </a:r>
            <a:r>
              <a:rPr lang="en-US" altLang="ko-KR" sz="1400" b="1" dirty="0">
                <a:latin typeface="+mn-ea"/>
              </a:rPr>
              <a:t>. status</a:t>
            </a:r>
            <a:r>
              <a:rPr lang="ko-KR" altLang="en-US" sz="1400" b="1" dirty="0">
                <a:latin typeface="+mn-ea"/>
              </a:rPr>
              <a:t>에 넣을 수 있는 값은 </a:t>
            </a:r>
            <a:r>
              <a:rPr lang="ko-KR" altLang="en-US" sz="1400" b="1" dirty="0" err="1">
                <a:latin typeface="+mn-ea"/>
              </a:rPr>
              <a:t>다양한다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예제에서 사용한 </a:t>
            </a:r>
            <a:r>
              <a:rPr lang="en-US" altLang="ko-KR" sz="1400" b="1" dirty="0" err="1">
                <a:latin typeface="+mn-ea"/>
              </a:rPr>
              <a:t>HttpStatus.ACCEPTED</a:t>
            </a:r>
            <a:r>
              <a:rPr lang="ko-KR" altLang="en-US" sz="1400" b="1" dirty="0">
                <a:latin typeface="+mn-ea"/>
              </a:rPr>
              <a:t>는 응답 코드 </a:t>
            </a:r>
            <a:r>
              <a:rPr lang="en-US" altLang="ko-KR" sz="1400" b="1" dirty="0">
                <a:latin typeface="+mn-ea"/>
              </a:rPr>
              <a:t>202</a:t>
            </a:r>
            <a:r>
              <a:rPr lang="ko-KR" altLang="en-US" sz="1400" b="1" dirty="0">
                <a:latin typeface="+mn-ea"/>
              </a:rPr>
              <a:t>를 가지고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즉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이 메서드를 대상으로 요청을 수행하면 아래와 값이 응답 코드가 </a:t>
            </a:r>
            <a:r>
              <a:rPr lang="en-US" altLang="ko-KR" sz="1400" b="1" dirty="0">
                <a:latin typeface="+mn-ea"/>
              </a:rPr>
              <a:t>202</a:t>
            </a:r>
            <a:r>
              <a:rPr lang="ko-KR" altLang="en-US" sz="1400" b="1" dirty="0">
                <a:latin typeface="+mn-ea"/>
              </a:rPr>
              <a:t>로 변경된다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63469" y="3090553"/>
            <a:ext cx="9336724" cy="1815882"/>
            <a:chOff x="963469" y="3090553"/>
            <a:chExt cx="9336724" cy="1815882"/>
          </a:xfrm>
        </p:grpSpPr>
        <p:sp>
          <p:nvSpPr>
            <p:cNvPr id="15" name="TextBox 14"/>
            <p:cNvSpPr txBox="1"/>
            <p:nvPr/>
          </p:nvSpPr>
          <p:spPr>
            <a:xfrm>
              <a:off x="963469" y="3090553"/>
              <a:ext cx="9336724" cy="17938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onsolas"/>
                </a:rPr>
                <a:t> // </a:t>
              </a:r>
              <a:r>
                <a:rPr lang="en-US" altLang="ko-KR" sz="1400">
                  <a:solidFill>
                    <a:srgbClr val="000000"/>
                  </a:solidFill>
                  <a:latin typeface="Consolas"/>
                  <a:hlinkClick r:id="rId2"/>
                </a:rPr>
                <a:t>http://localhost:8080/api/v1/put-api/member3</a:t>
              </a:r>
              <a:endParaRPr lang="en-US" altLang="ko-KR" sz="1400">
                <a:solidFill>
                  <a:srgbClr val="000000"/>
                </a:solidFill>
                <a:latin typeface="Consolas"/>
              </a:endParaRPr>
            </a:p>
            <a:p>
              <a:pPr lvl="0">
                <a:defRPr/>
              </a:pPr>
              <a:endParaRPr lang="en-US" altLang="ko-KR" sz="1400">
                <a:solidFill>
                  <a:srgbClr val="000000"/>
                </a:solidFill>
                <a:latin typeface="Consolas"/>
              </a:endParaRPr>
            </a:p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onsolas"/>
                </a:rPr>
                <a:t>    @PutMapping(value = "member3")</a:t>
              </a:r>
            </a:p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onsolas"/>
                </a:rPr>
                <a:t>    public ResponseEntity&lt;MemberDto&gt; postMemberDto3(@RequestBody MemberDto memberDto){</a:t>
              </a:r>
            </a:p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onsolas"/>
                </a:rPr>
                <a:t>        return ResponseEntity</a:t>
              </a:r>
            </a:p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onsolas"/>
                </a:rPr>
                <a:t>                .status(HttpStatus.ACCEPTED)</a:t>
              </a:r>
            </a:p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onsolas"/>
                </a:rPr>
                <a:t>                .body(memberDto);</a:t>
              </a:r>
            </a:p>
            <a:p>
              <a:pPr lvl="0">
                <a:defRPr/>
              </a:pPr>
              <a:r>
                <a:rPr lang="en-US" altLang="ko-KR" sz="1400">
                  <a:solidFill>
                    <a:srgbClr val="000000"/>
                  </a:solidFill>
                  <a:latin typeface="Consolas"/>
                </a:rPr>
                <a:t>    }</a:t>
              </a:r>
              <a:endParaRPr lang="en-US" altLang="ko-KR" sz="1400" b="0">
                <a:solidFill>
                  <a:srgbClr val="000000"/>
                </a:solidFill>
                <a:effectLst/>
                <a:latin typeface="Consola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07504" y="3219248"/>
              <a:ext cx="1838310" cy="26499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rgbClr val="267F99"/>
                  </a:solidFill>
                  <a:effectLst/>
                  <a:latin typeface="Consolas"/>
                </a:rPr>
                <a:t>PutController.java</a:t>
              </a:r>
              <a:endParaRPr lang="ko-KR" altLang="en-US" sz="120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61059" y="4432011"/>
            <a:ext cx="6003636" cy="823884"/>
          </a:xfrm>
          <a:prstGeom prst="rect">
            <a:avLst/>
          </a:prstGeom>
          <a:solidFill>
            <a:schemeClr val="lt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참고</a:t>
            </a:r>
            <a:r>
              <a:rPr lang="en-US" altLang="ko-KR" sz="1200"/>
              <a:t>:</a:t>
            </a:r>
            <a:r>
              <a:rPr lang="ko-KR" altLang="en-US" sz="1200"/>
              <a:t> </a:t>
            </a:r>
            <a:endParaRPr lang="en-US" altLang="en-US" sz="1200"/>
          </a:p>
          <a:p>
            <a:pPr>
              <a:defRPr/>
            </a:pPr>
            <a:r>
              <a:rPr lang="en-US" altLang="en-US" sz="1200"/>
              <a:t>resEnt = new ResponseEntity(message, responseHeaders, HttpStatus.</a:t>
            </a:r>
            <a:r>
              <a:rPr lang="en-US" altLang="ko-KR" sz="1200"/>
              <a:t>ACCEPTED</a:t>
            </a:r>
            <a:r>
              <a:rPr lang="en-US" altLang="en-US" sz="1200"/>
              <a:t>);</a:t>
            </a:r>
          </a:p>
          <a:p>
            <a:pPr>
              <a:defRPr/>
            </a:pPr>
            <a:r>
              <a:rPr lang="ko-KR" altLang="en-US" sz="1200"/>
              <a:t> </a:t>
            </a:r>
            <a:r>
              <a:rPr lang="en-US" altLang="ko-KR" sz="1200"/>
              <a:t>:</a:t>
            </a:r>
          </a:p>
          <a:p>
            <a:pPr>
              <a:defRPr/>
            </a:pPr>
            <a:r>
              <a:rPr lang="en-US" altLang="ko-KR" sz="1200"/>
              <a:t>return resEnt;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5.4.2 @ResponseEntity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를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PUT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237F6-D0C1-E3E0-4579-B5770B8C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76" y="1487565"/>
            <a:ext cx="8566590" cy="2552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0691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5.5 DELETE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만들기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DELETE API</a:t>
            </a:r>
            <a:r>
              <a:rPr lang="ko-KR" altLang="en-US" sz="1400" b="1" dirty="0">
                <a:latin typeface="+mn-ea"/>
              </a:rPr>
              <a:t>는 웹 애플리케이션 서버를 거쳐 데이터베이스 등의 저장소에 있는 리소스를 삭제할 때 사용한다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서버에서는 클라이언트로부터 리소스를 식별할 수 있는 값을 받아 데이터베이스나 캐시에 있는 리소스를 조회하고 삭제하는 역할을 수행한다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이때 컨트롤러를 통해 값을 받는 단계에서는 간단한 값을 받기 때문에 </a:t>
            </a:r>
            <a:r>
              <a:rPr lang="en-US" altLang="ko-KR" sz="1400" b="1" dirty="0">
                <a:latin typeface="+mn-ea"/>
              </a:rPr>
              <a:t>GET</a:t>
            </a:r>
            <a:r>
              <a:rPr lang="ko-KR" altLang="en-US" sz="1400" b="1" dirty="0">
                <a:latin typeface="+mn-ea"/>
              </a:rPr>
              <a:t>메서드와 같이 </a:t>
            </a:r>
            <a:r>
              <a:rPr lang="en-US" altLang="ko-KR" sz="1400" b="1" dirty="0">
                <a:latin typeface="+mn-ea"/>
              </a:rPr>
              <a:t>URI</a:t>
            </a:r>
            <a:r>
              <a:rPr lang="ko-KR" altLang="en-US" sz="1400" b="1" dirty="0">
                <a:latin typeface="+mn-ea"/>
              </a:rPr>
              <a:t>에 값을 넣어 요청을 받는 형식으로 구현된다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먼저 아래와 같이 컨트롤러 클래스를 작성한다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컨트롤러에서 작성하는 메서드는 </a:t>
            </a:r>
            <a:r>
              <a:rPr lang="en-US" altLang="ko-KR" sz="1400" b="1" dirty="0">
                <a:latin typeface="+mn-ea"/>
              </a:rPr>
              <a:t>GET </a:t>
            </a:r>
            <a:r>
              <a:rPr lang="ko-KR" altLang="en-US" sz="1400" b="1" dirty="0">
                <a:latin typeface="+mn-ea"/>
              </a:rPr>
              <a:t>메서드를 작성하는 방법과 동일하므로 간단하게 소개한다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7B1C39-2BA9-B782-1002-B9C7D0016FA8}"/>
              </a:ext>
            </a:extLst>
          </p:cNvPr>
          <p:cNvGrpSpPr/>
          <p:nvPr/>
        </p:nvGrpSpPr>
        <p:grpSpPr>
          <a:xfrm>
            <a:off x="1070346" y="3645605"/>
            <a:ext cx="9336724" cy="1169551"/>
            <a:chOff x="963469" y="3090553"/>
            <a:chExt cx="9336724" cy="11695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133683-2283-25F4-9AE7-0D0EED8FA809}"/>
                </a:ext>
              </a:extLst>
            </p:cNvPr>
            <p:cNvSpPr txBox="1"/>
            <p:nvPr/>
          </p:nvSpPr>
          <p:spPr>
            <a:xfrm>
              <a:off x="963469" y="3090553"/>
              <a:ext cx="9336724" cy="11695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RestController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RequestMapping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4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"/api/v1/delete-api"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DeleteController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F68BAA-DFDA-2A5C-4AF7-C9C97F4E1768}"/>
                </a:ext>
              </a:extLst>
            </p:cNvPr>
            <p:cNvSpPr txBox="1"/>
            <p:nvPr/>
          </p:nvSpPr>
          <p:spPr>
            <a:xfrm>
              <a:off x="8134598" y="3219248"/>
              <a:ext cx="2011216" cy="27699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DeleteController.java</a:t>
              </a:r>
              <a:endParaRPr lang="ko-KR" altLang="en-US" sz="1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65200" y="4943851"/>
            <a:ext cx="46089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50"/>
                </a:solidFill>
              </a:rPr>
              <a:t>DELETE API</a:t>
            </a:r>
            <a:r>
              <a:rPr lang="ko-KR" altLang="en-US" sz="1000" dirty="0">
                <a:solidFill>
                  <a:srgbClr val="00B050"/>
                </a:solidFill>
              </a:rPr>
              <a:t>는 서버를 통해서 리소스를 삭제하기 위해서 사용</a:t>
            </a:r>
          </a:p>
          <a:p>
            <a:r>
              <a:rPr lang="ko-KR" altLang="en-US" sz="1000" dirty="0">
                <a:solidFill>
                  <a:srgbClr val="00B050"/>
                </a:solidFill>
              </a:rPr>
              <a:t>일반적으로 패스 </a:t>
            </a:r>
            <a:r>
              <a:rPr lang="ko-KR" altLang="en-US" sz="1000" dirty="0" err="1">
                <a:solidFill>
                  <a:srgbClr val="00B050"/>
                </a:solidFill>
              </a:rPr>
              <a:t>베리어블을</a:t>
            </a:r>
            <a:r>
              <a:rPr lang="ko-KR" altLang="en-US" sz="1000" dirty="0">
                <a:solidFill>
                  <a:srgbClr val="00B050"/>
                </a:solidFill>
              </a:rPr>
              <a:t> 통해서 리소스 아이디 등을 받아서 처리</a:t>
            </a:r>
          </a:p>
          <a:p>
            <a:endParaRPr lang="ko-KR" altLang="en-US" sz="1000" dirty="0">
              <a:solidFill>
                <a:srgbClr val="00B050"/>
              </a:solidFill>
            </a:endParaRPr>
          </a:p>
          <a:p>
            <a:r>
              <a:rPr lang="ko-KR" altLang="en-US" sz="1000" dirty="0">
                <a:solidFill>
                  <a:srgbClr val="00B050"/>
                </a:solidFill>
              </a:rPr>
              <a:t>간단하게 생각하면 은 저희가 이제 회원탈퇴를 생각을 해 </a:t>
            </a:r>
            <a:r>
              <a:rPr lang="ko-KR" altLang="en-US" sz="1000" dirty="0" err="1">
                <a:solidFill>
                  <a:srgbClr val="00B050"/>
                </a:solidFill>
              </a:rPr>
              <a:t>보면되는데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회원탈퇴를 </a:t>
            </a:r>
            <a:r>
              <a:rPr lang="ko-KR" altLang="en-US" sz="1000" dirty="0">
                <a:solidFill>
                  <a:srgbClr val="00B050"/>
                </a:solidFill>
              </a:rPr>
              <a:t>위해서는 아이디만 있으면 특정 </a:t>
            </a:r>
            <a:r>
              <a:rPr lang="ko-KR" altLang="en-US" sz="1000" dirty="0" smtClean="0">
                <a:solidFill>
                  <a:srgbClr val="00B050"/>
                </a:solidFill>
              </a:rPr>
              <a:t>리소스를 </a:t>
            </a:r>
            <a:r>
              <a:rPr lang="ko-KR" altLang="en-US" sz="1000" dirty="0">
                <a:solidFill>
                  <a:srgbClr val="00B050"/>
                </a:solidFill>
              </a:rPr>
              <a:t>지목할 수 있기 때문에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거의 </a:t>
            </a:r>
            <a:r>
              <a:rPr lang="ko-KR" altLang="en-US" sz="1000" dirty="0">
                <a:solidFill>
                  <a:srgbClr val="00B050"/>
                </a:solidFill>
              </a:rPr>
              <a:t>아이디와 패스워드 일치 정도만 </a:t>
            </a:r>
            <a:r>
              <a:rPr lang="ko-KR" altLang="en-US" sz="1000" dirty="0" smtClean="0">
                <a:solidFill>
                  <a:srgbClr val="00B050"/>
                </a:solidFill>
              </a:rPr>
              <a:t>비교해 </a:t>
            </a:r>
            <a:r>
              <a:rPr lang="ko-KR" altLang="en-US" sz="1000" dirty="0">
                <a:solidFill>
                  <a:srgbClr val="00B050"/>
                </a:solidFill>
              </a:rPr>
              <a:t>바로 탈퇴 처리 가능한데 </a:t>
            </a:r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이런 </a:t>
            </a:r>
            <a:r>
              <a:rPr lang="ko-KR" altLang="en-US" sz="1000" dirty="0">
                <a:solidFill>
                  <a:srgbClr val="00B050"/>
                </a:solidFill>
              </a:rPr>
              <a:t>경우에 사용되는게 </a:t>
            </a:r>
            <a:r>
              <a:rPr lang="en-US" altLang="ko-KR" sz="1000" dirty="0">
                <a:solidFill>
                  <a:srgbClr val="00B050"/>
                </a:solidFill>
              </a:rPr>
              <a:t>DELETE API</a:t>
            </a:r>
            <a:r>
              <a:rPr lang="ko-KR" altLang="en-US" sz="1000" dirty="0">
                <a:solidFill>
                  <a:srgbClr val="00B050"/>
                </a:solidFill>
              </a:rPr>
              <a:t>다 라고 생각하면 됨</a:t>
            </a:r>
          </a:p>
        </p:txBody>
      </p:sp>
    </p:spTree>
    <p:extLst>
      <p:ext uri="{BB962C8B-B14F-4D97-AF65-F5344CB8AC3E}">
        <p14:creationId xmlns:p14="http://schemas.microsoft.com/office/powerpoint/2010/main" val="206987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5.5.1 @PathVariable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과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@RequestParam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을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DELETE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@PathVariable</a:t>
            </a:r>
            <a:r>
              <a:rPr lang="ko-KR" altLang="en-US" sz="1400" b="1" dirty="0">
                <a:latin typeface="+mn-ea"/>
              </a:rPr>
              <a:t>을 이용하면 </a:t>
            </a:r>
            <a:r>
              <a:rPr lang="en-US" altLang="ko-KR" sz="1400" b="1" dirty="0">
                <a:latin typeface="+mn-ea"/>
              </a:rPr>
              <a:t>URI</a:t>
            </a:r>
            <a:r>
              <a:rPr lang="ko-KR" altLang="en-US" sz="1400" b="1" dirty="0">
                <a:latin typeface="+mn-ea"/>
              </a:rPr>
              <a:t>에 포함된 값을 받아 로직을 처리할 수 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@DeleteMapping </a:t>
            </a:r>
            <a:r>
              <a:rPr lang="ko-KR" altLang="en-US" sz="1400" b="1" dirty="0" err="1">
                <a:latin typeface="+mn-ea"/>
              </a:rPr>
              <a:t>어노테이션에</a:t>
            </a:r>
            <a:r>
              <a:rPr lang="ko-KR" altLang="en-US" sz="1400" b="1" dirty="0">
                <a:latin typeface="+mn-ea"/>
              </a:rPr>
              <a:t> 정의한 </a:t>
            </a:r>
            <a:r>
              <a:rPr lang="en-US" altLang="ko-KR" sz="1400" b="1" dirty="0">
                <a:latin typeface="+mn-ea"/>
              </a:rPr>
              <a:t>value</a:t>
            </a:r>
            <a:r>
              <a:rPr lang="ko-KR" altLang="en-US" sz="1400" b="1" dirty="0">
                <a:latin typeface="+mn-ea"/>
              </a:rPr>
              <a:t>의 이름과 메서드의 매개변수 이름을 동일하게 설정해야 삭제할 값이 주입된다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또는 </a:t>
            </a:r>
            <a:r>
              <a:rPr lang="en-US" altLang="ko-KR" sz="1400" b="1" dirty="0">
                <a:latin typeface="+mn-ea"/>
              </a:rPr>
              <a:t>@RequestParam </a:t>
            </a:r>
            <a:r>
              <a:rPr lang="ko-KR" altLang="en-US" sz="1400" b="1" dirty="0" err="1">
                <a:latin typeface="+mn-ea"/>
              </a:rPr>
              <a:t>어노테이션을</a:t>
            </a:r>
            <a:r>
              <a:rPr lang="ko-KR" altLang="en-US" sz="1400" b="1" dirty="0">
                <a:latin typeface="+mn-ea"/>
              </a:rPr>
              <a:t> 통해 </a:t>
            </a:r>
            <a:r>
              <a:rPr lang="ko-KR" altLang="en-US" sz="1400" b="1" dirty="0" err="1">
                <a:latin typeface="+mn-ea"/>
              </a:rPr>
              <a:t>쿼리스트링</a:t>
            </a:r>
            <a:r>
              <a:rPr lang="ko-KR" altLang="en-US" sz="1400" b="1" dirty="0">
                <a:latin typeface="+mn-ea"/>
              </a:rPr>
              <a:t> 값도 받을 수 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7B1C39-2BA9-B782-1002-B9C7D0016FA8}"/>
              </a:ext>
            </a:extLst>
          </p:cNvPr>
          <p:cNvGrpSpPr/>
          <p:nvPr/>
        </p:nvGrpSpPr>
        <p:grpSpPr>
          <a:xfrm>
            <a:off x="1028783" y="1882120"/>
            <a:ext cx="9336724" cy="3231654"/>
            <a:chOff x="921906" y="1327068"/>
            <a:chExt cx="9336724" cy="32316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133683-2283-25F4-9AE7-0D0EED8FA809}"/>
                </a:ext>
              </a:extLst>
            </p:cNvPr>
            <p:cNvSpPr txBox="1"/>
            <p:nvPr/>
          </p:nvSpPr>
          <p:spPr>
            <a:xfrm>
              <a:off x="921906" y="1327068"/>
              <a:ext cx="9336724" cy="32316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RestController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RequestMapping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2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"/api/v1/delete-api"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DeleteController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</a:t>
              </a:r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 http://localhost:8080/api/v1/delete-api/{String </a:t>
              </a:r>
              <a:r>
                <a:rPr lang="ko-KR" altLang="en-US" sz="12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값</a:t>
              </a:r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ko-KR" altLang="en-US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DeleteMapping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(value = </a:t>
              </a:r>
              <a:r>
                <a:rPr lang="en-US" altLang="ko-KR" sz="12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"/{variable}"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DeleteVariable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(@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PathVariable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variable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variable;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 http://localhost:8080/api/v1/delete-api/request1?email=value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@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DeleteMapping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(value = </a:t>
              </a:r>
              <a:r>
                <a:rPr lang="en-US" altLang="ko-KR" sz="12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"/request1"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getRequestParam1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(@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RequestParam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email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"e-mail : 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+ email;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F68BAA-DFDA-2A5C-4AF7-C9C97F4E1768}"/>
                </a:ext>
              </a:extLst>
            </p:cNvPr>
            <p:cNvSpPr txBox="1"/>
            <p:nvPr/>
          </p:nvSpPr>
          <p:spPr>
            <a:xfrm>
              <a:off x="8104910" y="1515138"/>
              <a:ext cx="2011216" cy="27699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DeleteController.java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638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1.2 </a:t>
            </a:r>
            <a:r>
              <a:rPr lang="ko-KR" altLang="en-US" sz="1400" b="1" dirty="0">
                <a:solidFill>
                  <a:srgbClr val="7030A0"/>
                </a:solidFill>
              </a:rPr>
              <a:t>스프링 프레임워크 </a:t>
            </a:r>
            <a:r>
              <a:rPr lang="en-US" altLang="ko-KR" sz="1400" b="1" dirty="0">
                <a:solidFill>
                  <a:srgbClr val="7030A0"/>
                </a:solidFill>
              </a:rPr>
              <a:t>vs.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FF0000"/>
                </a:solidFill>
                <a:effectLst/>
                <a:latin typeface="+mn-ea"/>
              </a:rPr>
              <a:t>Spring Boot makes it easy to create stand-alone, production-grade Spring based Applications that you can “just run”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solidFill>
                  <a:srgbClr val="3D4144"/>
                </a:solidFill>
                <a:latin typeface="+mn-ea"/>
              </a:rPr>
              <a:t>스프링 부트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공식 사이트 문구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: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스프링 부트를 이용하면 단독으로 실행 가능한 사용 수준의 스프링 기반 애플리케이션을 손쉽게 만들 수 있다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.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+mn-ea"/>
              </a:rPr>
              <a:t>Spring Boot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n-ea"/>
              </a:rPr>
              <a:t>을 사용하면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+mn-ea"/>
              </a:rPr>
              <a:t>"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n-ea"/>
              </a:rPr>
              <a:t>그냥 실행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+mn-ea"/>
              </a:rPr>
              <a:t>"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n-ea"/>
              </a:rPr>
              <a:t>할 수 있는 독립형 프로덕션 레벨의 스프링 기반 애플리케이션을 쉽게 만들 수 있습니다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+mn-ea"/>
              </a:rPr>
              <a:t>. 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즉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별도의 복잡한 설정을 하지 않아도 스프링 부트를 사용하면 개발이 쉬워진다는 뜻이다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3D4144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1.2.1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의존성 관리</a:t>
            </a:r>
            <a:endParaRPr lang="en-US" altLang="ko-KR" sz="1400" b="1" i="0" dirty="0">
              <a:solidFill>
                <a:srgbClr val="7030A0"/>
              </a:solidFill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스프링 프레임워크에서는 개발에 필요한 각 모듈의 의존성을 직접 설정해야 했다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또 호환되는 버전을 명시해야 정상 동작한다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애플리케이션에서 사용하는 스프링 프레임워크나 라이브러리의 버전을 올리는 상황에서는 연관된 다른 라이브러리의 버전까지 고려해야 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하지만 스프링 부트에서는 이 같은 불편함을 해소하기 위해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+mn-ea"/>
              </a:rPr>
              <a:t>‘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+mn-ea"/>
              </a:rPr>
              <a:t>spring-boot-starter’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라는 의존성을 제공한다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spring-boot-starter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의 의존성은 여러 종류가 있고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각 라이브러리의 기능과 관련해서 자주 사용되고 서로 호환되는 버전의 모듈 조합을 제공한다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3486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5.6 REST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명세를 문서화하는 방법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– Swagger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API</a:t>
            </a:r>
            <a:r>
              <a:rPr lang="ko-KR" altLang="en-US" sz="1400" b="1" dirty="0">
                <a:latin typeface="+mn-ea"/>
              </a:rPr>
              <a:t>를 개발하면 명세를 관리해야 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 err="1">
                <a:latin typeface="+mn-ea"/>
              </a:rPr>
              <a:t>명세란에</a:t>
            </a:r>
            <a:r>
              <a:rPr lang="ko-KR" altLang="en-US" sz="1400" b="1" dirty="0">
                <a:latin typeface="+mn-ea"/>
              </a:rPr>
              <a:t> 해당 </a:t>
            </a:r>
            <a:r>
              <a:rPr lang="en-US" altLang="ko-KR" sz="1400" b="1" dirty="0">
                <a:latin typeface="+mn-ea"/>
              </a:rPr>
              <a:t>API</a:t>
            </a:r>
            <a:r>
              <a:rPr lang="ko-KR" altLang="en-US" sz="1400" b="1" dirty="0">
                <a:latin typeface="+mn-ea"/>
              </a:rPr>
              <a:t>가 어떤 로직을 수행하는지 설명하고 이 로직을 수행하기 위해 어떤 값을 요청하며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이에 따른 </a:t>
            </a:r>
            <a:r>
              <a:rPr lang="ko-KR" altLang="en-US" sz="1400" b="1" dirty="0" err="1">
                <a:latin typeface="+mn-ea"/>
              </a:rPr>
              <a:t>응답값으로는</a:t>
            </a:r>
            <a:r>
              <a:rPr lang="ko-KR" altLang="en-US" sz="1400" b="1" dirty="0">
                <a:latin typeface="+mn-ea"/>
              </a:rPr>
              <a:t> 무엇을 받을 수 있는지를 정리한 자료이다</a:t>
            </a:r>
            <a:r>
              <a:rPr lang="en-US" altLang="ko-KR" sz="1400" b="1" dirty="0">
                <a:latin typeface="+mn-ea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API</a:t>
            </a:r>
            <a:r>
              <a:rPr lang="ko-KR" altLang="en-US" sz="1400" b="1" dirty="0">
                <a:latin typeface="+mn-ea"/>
              </a:rPr>
              <a:t>는 개발 과정에서 계속 변경되므로 작성한 명세 문서도 주기적인 업데이트가 필요하다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또한 명세 작업은 번거롭고 시간 또한 오래 걸린다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같은 문제를 해결하기 위해 등장한 것이 바로 </a:t>
            </a:r>
            <a:r>
              <a:rPr lang="en-US" altLang="ko-KR" sz="1400" b="1" dirty="0">
                <a:latin typeface="+mn-ea"/>
              </a:rPr>
              <a:t>Swagger</a:t>
            </a:r>
            <a:r>
              <a:rPr lang="ko-KR" altLang="en-US" sz="1400" b="1" dirty="0">
                <a:latin typeface="+mn-ea"/>
              </a:rPr>
              <a:t>라는 오픈소스 프로젝트이다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Swagger</a:t>
            </a:r>
            <a:r>
              <a:rPr lang="ko-KR" altLang="en-US" sz="1400" b="1" dirty="0">
                <a:latin typeface="+mn-ea"/>
              </a:rPr>
              <a:t>를 사용하기 위해서는 먼저 </a:t>
            </a:r>
            <a:r>
              <a:rPr lang="en-US" altLang="ko-KR" sz="1400" b="1" dirty="0">
                <a:latin typeface="+mn-ea"/>
              </a:rPr>
              <a:t>pom.xml </a:t>
            </a:r>
            <a:r>
              <a:rPr lang="ko-KR" altLang="en-US" sz="1400" b="1" dirty="0">
                <a:latin typeface="+mn-ea"/>
              </a:rPr>
              <a:t>파일에 의존성을 추가해야 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7B1C39-2BA9-B782-1002-B9C7D0016FA8}"/>
              </a:ext>
            </a:extLst>
          </p:cNvPr>
          <p:cNvGrpSpPr/>
          <p:nvPr/>
        </p:nvGrpSpPr>
        <p:grpSpPr>
          <a:xfrm>
            <a:off x="1355354" y="3602476"/>
            <a:ext cx="9336724" cy="2123658"/>
            <a:chOff x="921906" y="1327068"/>
            <a:chExt cx="9336724" cy="21236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133683-2283-25F4-9AE7-0D0EED8FA809}"/>
                </a:ext>
              </a:extLst>
            </p:cNvPr>
            <p:cNvSpPr txBox="1"/>
            <p:nvPr/>
          </p:nvSpPr>
          <p:spPr>
            <a:xfrm>
              <a:off x="921906" y="1327068"/>
              <a:ext cx="9336724" cy="21236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&lt;dependency&gt;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200" b="0" dirty="0" err="1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groupId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io.springfox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200" b="0" dirty="0" err="1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groupId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200" b="0" dirty="0" err="1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artifactId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springfox-swagger2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200" b="0" dirty="0" err="1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artifactId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&lt;version&gt;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2.9.2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&lt;/version&gt;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&lt;/dependency&gt;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&lt;dependency&gt;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200" b="0" dirty="0" err="1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groupId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io.springfox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200" b="0" dirty="0" err="1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groupId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1200" b="0" dirty="0" err="1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artifactId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springfox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-swagger-</a:t>
              </a:r>
              <a:r>
                <a:rPr lang="en-US" altLang="ko-KR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ui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1200" b="0" dirty="0" err="1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artifactId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&lt;version&gt;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2.9.2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&lt;/version&gt;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&lt;/dependency&gt;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F68BAA-DFDA-2A5C-4AF7-C9C97F4E1768}"/>
                </a:ext>
              </a:extLst>
            </p:cNvPr>
            <p:cNvSpPr txBox="1"/>
            <p:nvPr/>
          </p:nvSpPr>
          <p:spPr>
            <a:xfrm>
              <a:off x="9227128" y="1515138"/>
              <a:ext cx="888997" cy="27699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67F99"/>
                  </a:solidFill>
                  <a:latin typeface="Consolas" panose="020B0609020204030204" pitchFamily="49" charset="0"/>
                </a:rPr>
                <a:t>p</a:t>
              </a:r>
              <a:r>
                <a:rPr lang="en-US" altLang="ko-KR" sz="120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om.xml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30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5.6 REST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명세를 문서화하는 방법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– Swagger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>
                <a:latin typeface="+mn-ea"/>
              </a:rPr>
              <a:t>종속성을 추가했다면 다음과 같이 </a:t>
            </a:r>
            <a:r>
              <a:rPr lang="en-US" altLang="ko-KR" sz="1400" b="1" dirty="0">
                <a:latin typeface="+mn-ea"/>
              </a:rPr>
              <a:t>Swagger</a:t>
            </a:r>
            <a:r>
              <a:rPr lang="ko-KR" altLang="en-US" sz="1400" b="1" dirty="0">
                <a:latin typeface="+mn-ea"/>
              </a:rPr>
              <a:t>와 관련된 설정 코드를 작성한다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클래스는 설정</a:t>
            </a:r>
            <a:r>
              <a:rPr lang="en-US" altLang="ko-KR" sz="1400" b="1" dirty="0">
                <a:latin typeface="+mn-ea"/>
              </a:rPr>
              <a:t>(Configuration)</a:t>
            </a:r>
            <a:r>
              <a:rPr lang="ko-KR" altLang="en-US" sz="1400" b="1" dirty="0">
                <a:latin typeface="+mn-ea"/>
              </a:rPr>
              <a:t>에 관한 클래스로 </a:t>
            </a:r>
            <a:r>
              <a:rPr lang="en-US" altLang="ko-KR" sz="1400" b="1" dirty="0" err="1">
                <a:latin typeface="+mn-ea"/>
              </a:rPr>
              <a:t>com.springboot.api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하단에 </a:t>
            </a:r>
            <a:r>
              <a:rPr lang="en-US" altLang="ko-KR" sz="1400" b="1" dirty="0" err="1">
                <a:latin typeface="+mn-ea"/>
              </a:rPr>
              <a:t>config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라는 패키지를 생성한 후에 그 안에 생성하는 것이 좋다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312" y="2837691"/>
            <a:ext cx="4457205" cy="15990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b="0" dirty="0">
                <a:solidFill>
                  <a:srgbClr val="0000FF"/>
                </a:solidFill>
                <a:effectLst/>
                <a:latin typeface="Consolas"/>
              </a:rPr>
              <a:t>package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onsolas"/>
              </a:rPr>
              <a:t>com.springboot.api.config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/>
            </a:r>
            <a:b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</a:br>
            <a:r>
              <a:rPr lang="en-US" altLang="ko-KR" sz="900" b="0" dirty="0">
                <a:solidFill>
                  <a:srgbClr val="0000FF"/>
                </a:solidFill>
                <a:effectLst/>
                <a:latin typeface="Consolas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onsolas"/>
              </a:rPr>
              <a:t>org.springframework.context.annotation.Bean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900" b="0" dirty="0">
                <a:solidFill>
                  <a:srgbClr val="0000FF"/>
                </a:solidFill>
                <a:effectLst/>
                <a:latin typeface="Consolas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onsolas"/>
              </a:rPr>
              <a:t>org.springframework.context.annotation.Configuration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900" b="0" dirty="0">
                <a:solidFill>
                  <a:srgbClr val="0000FF"/>
                </a:solidFill>
                <a:effectLst/>
                <a:latin typeface="Consolas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onsolas"/>
              </a:rPr>
              <a:t>springfox.documentation.builders.ApiInfoBuilder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900" b="0" dirty="0">
                <a:solidFill>
                  <a:srgbClr val="0000FF"/>
                </a:solidFill>
                <a:effectLst/>
                <a:latin typeface="Consolas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onsolas"/>
              </a:rPr>
              <a:t>springfox.documentation.builders.PathSelectors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900" b="0" dirty="0">
                <a:solidFill>
                  <a:srgbClr val="0000FF"/>
                </a:solidFill>
                <a:effectLst/>
                <a:latin typeface="Consolas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onsolas"/>
              </a:rPr>
              <a:t>springfox.documentation.builders.RequestHandlerSelectors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900" b="0" dirty="0">
                <a:solidFill>
                  <a:srgbClr val="0000FF"/>
                </a:solidFill>
                <a:effectLst/>
                <a:latin typeface="Consolas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onsolas"/>
              </a:rPr>
              <a:t>springfox.documentation.service.ApiInfo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900" b="0" dirty="0">
                <a:solidFill>
                  <a:srgbClr val="0000FF"/>
                </a:solidFill>
                <a:effectLst/>
                <a:latin typeface="Consolas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onsolas"/>
              </a:rPr>
              <a:t>springfox.documentation.spi.DocumentationType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900" b="0" dirty="0">
                <a:solidFill>
                  <a:srgbClr val="0000FF"/>
                </a:solidFill>
                <a:effectLst/>
                <a:latin typeface="Consolas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Consolas"/>
              </a:rPr>
              <a:t>springfox.documentation.spring.web.plugins.Docket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900" b="0" dirty="0">
                <a:solidFill>
                  <a:srgbClr val="0000FF"/>
                </a:solidFill>
                <a:effectLst/>
                <a:latin typeface="Consolas"/>
              </a:rPr>
              <a:t>import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Consolas"/>
              </a:rPr>
              <a:t> springfox.documentation.swagger2.annotations.EnableSwagger2;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2014" y="2480329"/>
            <a:ext cx="6026290" cy="3785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@</a:t>
            </a:r>
            <a:r>
              <a:rPr lang="en-US" altLang="ko-KR" sz="1100" b="0" dirty="0">
                <a:solidFill>
                  <a:srgbClr val="267F99"/>
                </a:solidFill>
                <a:effectLst/>
                <a:latin typeface="Consolas"/>
              </a:rPr>
              <a:t>Configuration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@</a:t>
            </a:r>
            <a:r>
              <a:rPr lang="en-US" altLang="ko-KR" sz="1100" b="0" dirty="0">
                <a:solidFill>
                  <a:srgbClr val="267F99"/>
                </a:solidFill>
                <a:effectLst/>
                <a:latin typeface="Consolas"/>
              </a:rPr>
              <a:t>EnableSwagger2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FF"/>
                </a:solidFill>
                <a:effectLst/>
                <a:latin typeface="Consolas"/>
              </a:rPr>
              <a:t>public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/>
              </a:rPr>
              <a:t>class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100" b="0" dirty="0" err="1">
                <a:solidFill>
                  <a:srgbClr val="267F99"/>
                </a:solidFill>
                <a:effectLst/>
                <a:latin typeface="Consolas"/>
              </a:rPr>
              <a:t>SwaggerConfiguration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 {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/>
            </a:r>
            <a:b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@</a:t>
            </a:r>
            <a:r>
              <a:rPr lang="en-US" altLang="ko-KR" sz="1100" b="0" dirty="0">
                <a:solidFill>
                  <a:srgbClr val="267F99"/>
                </a:solidFill>
                <a:effectLst/>
                <a:latin typeface="Consolas"/>
              </a:rPr>
              <a:t>Bean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/>
              </a:rPr>
              <a:t>public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100" b="0" dirty="0">
                <a:solidFill>
                  <a:srgbClr val="267F99"/>
                </a:solidFill>
                <a:effectLst/>
                <a:latin typeface="Consolas"/>
              </a:rPr>
              <a:t>Docket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/>
              </a:rPr>
              <a:t>api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() {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   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/>
              </a:rPr>
              <a:t>return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/>
              </a:rPr>
              <a:t>new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/>
              </a:rPr>
              <a:t>Docket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/>
              </a:rPr>
              <a:t>DocumentationType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.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/>
              </a:rPr>
              <a:t>SWAGGER_2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        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/>
              </a:rPr>
              <a:t>apiInfo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/>
              </a:rPr>
              <a:t>apiInfo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())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        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/>
              </a:rPr>
              <a:t>select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()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        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/>
              </a:rPr>
              <a:t>apis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/>
              </a:rPr>
              <a:t>RequestHandlerSelectors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/>
              </a:rPr>
              <a:t>basePackage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/>
              </a:rPr>
              <a:t>"</a:t>
            </a:r>
            <a:r>
              <a:rPr lang="en-US" altLang="ko-KR" sz="1100" b="0" dirty="0" err="1">
                <a:solidFill>
                  <a:srgbClr val="A31515"/>
                </a:solidFill>
                <a:effectLst/>
                <a:latin typeface="Consolas"/>
              </a:rPr>
              <a:t>com.springboot.api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))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        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/>
              </a:rPr>
              <a:t>paths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/>
              </a:rPr>
              <a:t>PathSelectors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/>
              </a:rPr>
              <a:t>any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())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        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/>
              </a:rPr>
              <a:t>build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}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/>
            </a:r>
            <a:b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/>
              </a:rPr>
              <a:t>private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100" b="0" dirty="0" err="1">
                <a:solidFill>
                  <a:srgbClr val="267F99"/>
                </a:solidFill>
                <a:effectLst/>
                <a:latin typeface="Consolas"/>
              </a:rPr>
              <a:t>ApiInfo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/>
              </a:rPr>
              <a:t>apiInfo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() {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   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/>
              </a:rPr>
              <a:t>return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/>
              </a:rPr>
              <a:t>new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/>
              </a:rPr>
              <a:t>ApiInfoBuilder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()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        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/>
              </a:rPr>
              <a:t>title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/>
              </a:rPr>
              <a:t>"Spring Boot Open API Test with Swagger"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        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/>
              </a:rPr>
              <a:t>description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/>
              </a:rPr>
              <a:t>"</a:t>
            </a:r>
            <a:r>
              <a:rPr lang="ko-KR" altLang="en-US" sz="1100" b="0" dirty="0">
                <a:solidFill>
                  <a:srgbClr val="A31515"/>
                </a:solidFill>
                <a:effectLst/>
                <a:latin typeface="Consolas"/>
              </a:rPr>
              <a:t>설명 부분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        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/>
              </a:rPr>
              <a:t>version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/>
              </a:rPr>
              <a:t>"1.0.0"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)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        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/>
              </a:rPr>
              <a:t>build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();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    }</a:t>
            </a:r>
          </a:p>
          <a:p>
            <a:pPr lvl="0">
              <a:defRPr/>
            </a:pPr>
            <a:r>
              <a:rPr lang="en-US" altLang="ko-KR" sz="1100" b="0" dirty="0">
                <a:solidFill>
                  <a:srgbClr val="000000"/>
                </a:solidFill>
                <a:effectLst/>
                <a:latin typeface="Consolas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3697" y="2421107"/>
            <a:ext cx="2398941" cy="26303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267F99"/>
                </a:solidFill>
                <a:latin typeface="Consolas"/>
              </a:rPr>
              <a:t>SwaggerConfiguration.java</a:t>
            </a:r>
            <a:endParaRPr lang="ko-KR" altLang="en-US" sz="1200"/>
          </a:p>
        </p:txBody>
      </p:sp>
      <p:cxnSp>
        <p:nvCxnSpPr>
          <p:cNvPr id="12" name="직선 연결선 11"/>
          <p:cNvCxnSpPr/>
          <p:nvPr/>
        </p:nvCxnSpPr>
        <p:spPr>
          <a:xfrm>
            <a:off x="9458438" y="4255265"/>
            <a:ext cx="14344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74493" y="4725777"/>
            <a:ext cx="3282108" cy="63489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다음 프로젝트에서 </a:t>
            </a:r>
            <a:r>
              <a:rPr lang="en-US" altLang="ko-KR" sz="1200"/>
              <a:t>swagger</a:t>
            </a:r>
            <a:r>
              <a:rPr lang="ko-KR" altLang="en-US" sz="1200"/>
              <a:t> 사용할 경우</a:t>
            </a:r>
            <a:r>
              <a:rPr lang="en-US" altLang="ko-KR" sz="1200"/>
              <a:t>,</a:t>
            </a:r>
            <a:r>
              <a:rPr lang="ko-KR" altLang="en-US" sz="1200"/>
              <a:t> </a:t>
            </a:r>
          </a:p>
          <a:p>
            <a:pPr>
              <a:defRPr/>
            </a:pPr>
            <a:r>
              <a:rPr lang="en-US" altLang="ko-KR" sz="1200"/>
              <a:t>SwaggerConfiguration </a:t>
            </a:r>
            <a:r>
              <a:rPr lang="ko-KR" altLang="en-US" sz="1200"/>
              <a:t>클래스 재활용 시</a:t>
            </a:r>
          </a:p>
          <a:p>
            <a:pPr>
              <a:defRPr/>
            </a:pPr>
            <a:r>
              <a:rPr lang="en-US" altLang="ko-KR" sz="1200"/>
              <a:t>basePackage </a:t>
            </a:r>
            <a:r>
              <a:rPr lang="ko-KR" altLang="en-US" sz="1200"/>
              <a:t>수정하는 것 유의할 것</a:t>
            </a:r>
          </a:p>
        </p:txBody>
      </p:sp>
      <p:cxnSp>
        <p:nvCxnSpPr>
          <p:cNvPr id="14" name="직선 화살표 연결선 13"/>
          <p:cNvCxnSpPr>
            <a:stCxn id="13" idx="3"/>
          </p:cNvCxnSpPr>
          <p:nvPr/>
        </p:nvCxnSpPr>
        <p:spPr>
          <a:xfrm flipV="1">
            <a:off x="4856601" y="4370024"/>
            <a:ext cx="4796929" cy="673200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05575" y="1998628"/>
            <a:ext cx="40671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50"/>
                </a:solidFill>
              </a:rPr>
              <a:t>@Configuration</a:t>
            </a:r>
            <a:r>
              <a:rPr lang="ko-KR" altLang="en-US" sz="1000" dirty="0">
                <a:solidFill>
                  <a:srgbClr val="00B050"/>
                </a:solidFill>
              </a:rPr>
              <a:t>은 </a:t>
            </a:r>
            <a:r>
              <a:rPr lang="ko-KR" altLang="en-US" sz="1000" dirty="0" err="1">
                <a:solidFill>
                  <a:srgbClr val="00B050"/>
                </a:solidFill>
              </a:rPr>
              <a:t>어노테이션</a:t>
            </a:r>
            <a:r>
              <a:rPr lang="ko-KR" altLang="en-US" sz="1000" dirty="0">
                <a:solidFill>
                  <a:srgbClr val="00B050"/>
                </a:solidFill>
              </a:rPr>
              <a:t> 기반의 환경 구성을 돕는 </a:t>
            </a:r>
            <a:r>
              <a:rPr lang="ko-KR" altLang="en-US" sz="1000" dirty="0" err="1">
                <a:solidFill>
                  <a:srgbClr val="00B050"/>
                </a:solidFill>
              </a:rPr>
              <a:t>어노테이션</a:t>
            </a:r>
            <a:endParaRPr lang="ko-KR" altLang="en-US" sz="1000" dirty="0">
              <a:solidFill>
                <a:srgbClr val="00B050"/>
              </a:solidFill>
            </a:endParaRPr>
          </a:p>
          <a:p>
            <a:r>
              <a:rPr lang="en-US" altLang="ko-KR" sz="1000" dirty="0">
                <a:solidFill>
                  <a:srgbClr val="00B050"/>
                </a:solidFill>
              </a:rPr>
              <a:t>IOC Container</a:t>
            </a:r>
            <a:r>
              <a:rPr lang="ko-KR" altLang="en-US" sz="1000" dirty="0">
                <a:solidFill>
                  <a:srgbClr val="00B050"/>
                </a:solidFill>
              </a:rPr>
              <a:t>에게 해당 클래스를 </a:t>
            </a:r>
            <a:r>
              <a:rPr lang="en-US" altLang="ko-KR" sz="1000" dirty="0">
                <a:solidFill>
                  <a:srgbClr val="00B050"/>
                </a:solidFill>
              </a:rPr>
              <a:t>Bean </a:t>
            </a:r>
            <a:r>
              <a:rPr lang="ko-KR" altLang="en-US" sz="1000" dirty="0">
                <a:solidFill>
                  <a:srgbClr val="00B050"/>
                </a:solidFill>
              </a:rPr>
              <a:t>구성 </a:t>
            </a:r>
            <a:r>
              <a:rPr lang="en-US" altLang="ko-KR" sz="1000" dirty="0">
                <a:solidFill>
                  <a:srgbClr val="00B050"/>
                </a:solidFill>
              </a:rPr>
              <a:t>Class</a:t>
            </a:r>
            <a:r>
              <a:rPr lang="ko-KR" altLang="en-US" sz="1000" dirty="0" err="1">
                <a:solidFill>
                  <a:srgbClr val="00B050"/>
                </a:solidFill>
              </a:rPr>
              <a:t>임을알려줌</a:t>
            </a:r>
            <a:endParaRPr lang="ko-KR" altLang="en-US" sz="1000" dirty="0">
              <a:solidFill>
                <a:srgbClr val="00B050"/>
              </a:solidFill>
            </a:endParaRPr>
          </a:p>
          <a:p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6" name="직선 연결선 5"/>
          <p:cNvCxnSpPr>
            <a:endCxn id="4" idx="1"/>
          </p:cNvCxnSpPr>
          <p:nvPr/>
        </p:nvCxnSpPr>
        <p:spPr>
          <a:xfrm flipV="1">
            <a:off x="5905500" y="2275627"/>
            <a:ext cx="600075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5688" y="3024215"/>
            <a:ext cx="3858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50"/>
                </a:solidFill>
              </a:rPr>
              <a:t>@Bean</a:t>
            </a:r>
            <a:r>
              <a:rPr lang="ko-KR" altLang="en-US" sz="1000" dirty="0">
                <a:solidFill>
                  <a:srgbClr val="00B050"/>
                </a:solidFill>
              </a:rPr>
              <a:t>은 개발자가 직접 제어가 불가능한 외부 라이브러리 </a:t>
            </a:r>
            <a:r>
              <a:rPr lang="ko-KR" altLang="en-US" sz="1000" dirty="0" smtClean="0">
                <a:solidFill>
                  <a:srgbClr val="00B050"/>
                </a:solidFill>
              </a:rPr>
              <a:t>등을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 Bane</a:t>
            </a:r>
            <a:r>
              <a:rPr lang="ko-KR" altLang="en-US" sz="1000" dirty="0">
                <a:solidFill>
                  <a:srgbClr val="00B050"/>
                </a:solidFill>
              </a:rPr>
              <a:t>으로 </a:t>
            </a:r>
            <a:r>
              <a:rPr lang="ko-KR" altLang="en-US" sz="1000" dirty="0" err="1">
                <a:solidFill>
                  <a:srgbClr val="00B050"/>
                </a:solidFill>
              </a:rPr>
              <a:t>만들어줌</a:t>
            </a:r>
            <a:r>
              <a:rPr lang="en-US" altLang="ko-KR" sz="1000" dirty="0">
                <a:solidFill>
                  <a:srgbClr val="00B050"/>
                </a:solidFill>
              </a:rPr>
              <a:t>(swagger</a:t>
            </a:r>
            <a:r>
              <a:rPr lang="ko-KR" altLang="en-US" sz="1000" dirty="0">
                <a:solidFill>
                  <a:srgbClr val="00B050"/>
                </a:solidFill>
              </a:rPr>
              <a:t>같은 라이브러리</a:t>
            </a:r>
            <a:r>
              <a:rPr lang="en-US" altLang="ko-KR" sz="1000" dirty="0">
                <a:solidFill>
                  <a:srgbClr val="00B050"/>
                </a:solidFill>
              </a:rPr>
              <a:t>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15" name="직선 연결선 14"/>
          <p:cNvCxnSpPr>
            <a:endCxn id="8" idx="1"/>
          </p:cNvCxnSpPr>
          <p:nvPr/>
        </p:nvCxnSpPr>
        <p:spPr>
          <a:xfrm>
            <a:off x="5972175" y="3224270"/>
            <a:ext cx="533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202014" y="2552626"/>
            <a:ext cx="1303561" cy="285065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724463" y="2572047"/>
            <a:ext cx="1428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두개를 같이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써줘야함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25" name="직선 연결선 24"/>
          <p:cNvCxnSpPr>
            <a:stCxn id="20" idx="3"/>
            <a:endCxn id="21" idx="1"/>
          </p:cNvCxnSpPr>
          <p:nvPr/>
        </p:nvCxnSpPr>
        <p:spPr>
          <a:xfrm flipV="1">
            <a:off x="6505575" y="2695158"/>
            <a:ext cx="2188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94866" y="493948"/>
            <a:ext cx="764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</a:t>
            </a:r>
            <a:r>
              <a:rPr lang="en-US" altLang="ko-KR" sz="1000" dirty="0" smtClean="0">
                <a:hlinkClick r:id="rId2"/>
              </a:rPr>
              <a:t>www.youtube.com/watch?v=Q27PGBYmHNA&amp;list=PLlTylS8uB2fBOi6uzvMpojFrNe7sRmlzU&amp;index=11</a:t>
            </a:r>
            <a:r>
              <a:rPr lang="en-US" altLang="ko-KR" sz="1000" dirty="0" smtClean="0"/>
              <a:t> (8</a:t>
            </a:r>
            <a:r>
              <a:rPr lang="ko-KR" altLang="en-US" sz="1000" dirty="0" smtClean="0"/>
              <a:t>분부터 </a:t>
            </a:r>
            <a:r>
              <a:rPr lang="ko-KR" altLang="en-US" sz="1000" dirty="0" err="1" smtClean="0"/>
              <a:t>들으면됨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662333" y="3649693"/>
            <a:ext cx="1237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solidFill>
                  <a:srgbClr val="00B050"/>
                </a:solidFill>
              </a:rPr>
              <a:t>Api</a:t>
            </a:r>
            <a:r>
              <a:rPr lang="ko-KR" altLang="en-US" sz="1000" dirty="0" smtClean="0">
                <a:solidFill>
                  <a:srgbClr val="00B050"/>
                </a:solidFill>
              </a:rPr>
              <a:t>의 정보는 담음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15344" y="4472374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795E26"/>
                </a:solidFill>
                <a:latin typeface="Consolas"/>
              </a:rPr>
              <a:t>basePackage</a:t>
            </a:r>
            <a:r>
              <a:rPr lang="ko-KR" altLang="en-US" sz="1000" dirty="0" smtClean="0">
                <a:solidFill>
                  <a:srgbClr val="00B050"/>
                </a:solidFill>
              </a:rPr>
              <a:t>는 </a:t>
            </a:r>
            <a:r>
              <a:rPr lang="en-US" altLang="ko-KR" sz="1000" dirty="0" smtClean="0">
                <a:solidFill>
                  <a:srgbClr val="A31515"/>
                </a:solidFill>
                <a:latin typeface="Consolas"/>
              </a:rPr>
              <a:t>Swagger</a:t>
            </a:r>
            <a:r>
              <a:rPr lang="ko-KR" altLang="en-US" sz="1000" dirty="0" smtClean="0">
                <a:solidFill>
                  <a:srgbClr val="00B050"/>
                </a:solidFill>
              </a:rPr>
              <a:t>라 스캔할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범위</a:t>
            </a:r>
            <a:r>
              <a:rPr lang="en-US" altLang="ko-KR" sz="10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altLang="ko-KR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altLang="ko-KR" sz="1000" dirty="0" err="1">
                <a:solidFill>
                  <a:srgbClr val="A31515"/>
                </a:solidFill>
                <a:latin typeface="Consolas"/>
              </a:rPr>
              <a:t>com.springboot.api</a:t>
            </a:r>
            <a:r>
              <a:rPr lang="en-US" altLang="ko-KR" sz="10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altLang="ko-KR" sz="1000" dirty="0">
                <a:solidFill>
                  <a:srgbClr val="000000"/>
                </a:solidFill>
                <a:latin typeface="Consolas"/>
              </a:rPr>
              <a:t>)</a:t>
            </a:r>
            <a:r>
              <a:rPr lang="ko-KR" altLang="en-US" sz="1000" dirty="0" smtClean="0">
                <a:solidFill>
                  <a:srgbClr val="00B050"/>
                </a:solidFill>
              </a:rPr>
              <a:t>를 지정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900172" y="4191000"/>
            <a:ext cx="142228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5.6 REST API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명세를 문서화하는 방법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– Swagger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위 내용을 구현하면 </a:t>
            </a:r>
            <a:r>
              <a:rPr lang="en-US" altLang="ko-KR" sz="1400" b="1">
                <a:latin typeface="+mn-ea"/>
              </a:rPr>
              <a:t>Swagger </a:t>
            </a:r>
            <a:r>
              <a:rPr lang="ko-KR" altLang="en-US" sz="1400" b="1">
                <a:latin typeface="+mn-ea"/>
              </a:rPr>
              <a:t>사용을 위한 기본적인 설정이 완료된다</a:t>
            </a:r>
            <a:r>
              <a:rPr lang="en-US" altLang="ko-KR" sz="1400" b="1">
                <a:latin typeface="+mn-ea"/>
              </a:rPr>
              <a:t>. Swagger</a:t>
            </a:r>
            <a:r>
              <a:rPr lang="ko-KR" altLang="en-US" sz="1400" b="1">
                <a:latin typeface="+mn-ea"/>
              </a:rPr>
              <a:t>에서 스캔할 패키지 범위를 </a:t>
            </a:r>
            <a:r>
              <a:rPr lang="en-US" altLang="ko-KR" sz="1400" b="1">
                <a:latin typeface="+mn-ea"/>
              </a:rPr>
              <a:t>RequestHandlerSelectors.basePackage()</a:t>
            </a:r>
            <a:r>
              <a:rPr lang="ko-KR" altLang="en-US" sz="1400" b="1">
                <a:latin typeface="+mn-ea"/>
              </a:rPr>
              <a:t>를 사용해 설정한다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현재 프로젝트의 루트 패키지는 </a:t>
            </a:r>
            <a:r>
              <a:rPr lang="en-US" altLang="ko-KR" sz="1400" b="1">
                <a:latin typeface="+mn-ea"/>
              </a:rPr>
              <a:t>com.springboot.api</a:t>
            </a:r>
            <a:r>
              <a:rPr lang="ko-KR" altLang="en-US" sz="1400" b="1">
                <a:latin typeface="+mn-ea"/>
              </a:rPr>
              <a:t>로 설정돼 있어 그대로 작성했다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그럼 하위 패키지와 클래스를 모두 스캔해서 문서를 생성한다</a:t>
            </a:r>
            <a:r>
              <a:rPr lang="en-US" altLang="ko-KR" sz="1400" b="1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인텔리제이 </a:t>
            </a:r>
            <a:r>
              <a:rPr lang="en-US" altLang="ko-KR" sz="1400" b="1">
                <a:latin typeface="+mn-ea"/>
              </a:rPr>
              <a:t>IDEA</a:t>
            </a:r>
            <a:r>
              <a:rPr lang="ko-KR" altLang="en-US" sz="1400" b="1">
                <a:latin typeface="+mn-ea"/>
              </a:rPr>
              <a:t>에서 애플리케이션을 실행한 후 웹 브라우저를 통해 </a:t>
            </a:r>
            <a:r>
              <a:rPr lang="en-US" altLang="ko-KR" sz="1400" b="1">
                <a:solidFill>
                  <a:srgbClr val="FF0000"/>
                </a:solidFill>
                <a:latin typeface="+mn-ea"/>
              </a:rPr>
              <a:t>http://localhost:8080/swagger-ui.html</a:t>
            </a:r>
            <a:r>
              <a:rPr lang="ko-KR" altLang="en-US" sz="1400" b="1">
                <a:latin typeface="+mn-ea"/>
              </a:rPr>
              <a:t>로 접속하면 아래와 같이 </a:t>
            </a:r>
            <a:r>
              <a:rPr lang="en-US" altLang="ko-KR" sz="1400" b="1">
                <a:latin typeface="+mn-ea"/>
              </a:rPr>
              <a:t>Swagger </a:t>
            </a:r>
            <a:r>
              <a:rPr lang="ko-KR" altLang="en-US" sz="1400" b="1">
                <a:latin typeface="+mn-ea"/>
              </a:rPr>
              <a:t>페이지가 출력된다</a:t>
            </a:r>
            <a:r>
              <a:rPr lang="en-US" altLang="ko-KR" sz="1400" b="1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71933" y="3230087"/>
            <a:ext cx="5628914" cy="3013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44089" y="3429000"/>
            <a:ext cx="4174176" cy="2255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아래와 같은 오류가 생기면</a:t>
            </a:r>
          </a:p>
          <a:p>
            <a:pPr lvl="0">
              <a:defRPr/>
            </a:pPr>
            <a:r>
              <a:rPr lang="en-US" altLang="ko-KR" sz="1200" b="1"/>
              <a:t>Failed to start bean 'documentationPluginsBootstrapper'</a:t>
            </a:r>
          </a:p>
          <a:p>
            <a:pPr lvl="0">
              <a:defRPr/>
            </a:pPr>
            <a:endParaRPr lang="en-US" altLang="ko-KR" sz="1200" b="1"/>
          </a:p>
          <a:p>
            <a:pPr lvl="0">
              <a:defRPr/>
            </a:pPr>
            <a:r>
              <a:rPr lang="en-US" altLang="ko-KR" sz="1200" b="1"/>
              <a:t>Spring boot 2.6</a:t>
            </a:r>
            <a:r>
              <a:rPr lang="ko-KR" altLang="en-US" sz="1200" b="1"/>
              <a:t>버전 이후에 </a:t>
            </a:r>
            <a:r>
              <a:rPr lang="en-US" altLang="ko-KR" sz="1200" b="1"/>
              <a:t>spring.mvc.pathmatch.matching-strategy </a:t>
            </a:r>
            <a:r>
              <a:rPr lang="ko-KR" altLang="en-US" sz="1200" b="1"/>
              <a:t>값이 </a:t>
            </a:r>
            <a:r>
              <a:rPr lang="en-US" altLang="ko-KR" sz="1200" b="1"/>
              <a:t>ant_apth_matcher</a:t>
            </a:r>
            <a:r>
              <a:rPr lang="ko-KR" altLang="en-US" sz="1200" b="1"/>
              <a:t>에서 </a:t>
            </a:r>
            <a:r>
              <a:rPr lang="en-US" altLang="ko-KR" sz="1200" b="1"/>
              <a:t>path_pattern_parser</a:t>
            </a:r>
            <a:r>
              <a:rPr lang="ko-KR" altLang="en-US" sz="1200" b="1"/>
              <a:t>로 변경되면서 몇몇 라이브러리에서 오류가 발생하고 있기 때문에 아래와 같이 처리하면 된다</a:t>
            </a:r>
            <a:r>
              <a:rPr lang="en-US" altLang="ko-KR" sz="1200" b="1"/>
              <a:t>.</a:t>
            </a:r>
          </a:p>
          <a:p>
            <a:pPr lvl="0">
              <a:defRPr/>
            </a:pPr>
            <a:endParaRPr lang="en-US" altLang="ko-KR" sz="1200" b="1"/>
          </a:p>
          <a:p>
            <a:pPr lvl="0">
              <a:defRPr/>
            </a:pPr>
            <a:r>
              <a:rPr lang="en-US" altLang="ko-KR" sz="1200" b="1"/>
              <a:t>application.properties </a:t>
            </a:r>
            <a:r>
              <a:rPr lang="ko-KR" altLang="en-US" sz="1200" b="1"/>
              <a:t>파일에서 한 줄을 추가하자</a:t>
            </a:r>
            <a:r>
              <a:rPr lang="en-US" altLang="ko-KR" sz="1200" b="1"/>
              <a:t>.</a:t>
            </a:r>
          </a:p>
          <a:p>
            <a:pPr lvl="0">
              <a:defRPr/>
            </a:pPr>
            <a:r>
              <a:rPr lang="en-US" altLang="ko-KR" sz="1050" b="1">
                <a:solidFill>
                  <a:srgbClr val="FF0000"/>
                </a:solidFill>
              </a:rPr>
              <a:t>spring.mvc.pathmatch.matching-strategy=ant_path_matcher</a:t>
            </a:r>
            <a:endParaRPr lang="ko-KR" altLang="en-US" sz="1050" b="1">
              <a:solidFill>
                <a:srgbClr val="FF0000"/>
              </a:solidFill>
            </a:endParaRPr>
          </a:p>
        </p:txBody>
      </p:sp>
      <p:sp>
        <p:nvSpPr>
          <p:cNvPr id="9" name="별: 꼭짓점 5개 8"/>
          <p:cNvSpPr/>
          <p:nvPr/>
        </p:nvSpPr>
        <p:spPr>
          <a:xfrm>
            <a:off x="564613" y="5391380"/>
            <a:ext cx="321325" cy="27542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5.6 REST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명세를 문서화하는 방법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– Swagger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Swagger</a:t>
            </a:r>
            <a:r>
              <a:rPr lang="ko-KR" altLang="en-US" sz="1400" b="1" dirty="0">
                <a:latin typeface="+mn-ea"/>
              </a:rPr>
              <a:t>를 더 잘 활용하기 위해 이번 장에서 작성한 </a:t>
            </a:r>
            <a:r>
              <a:rPr lang="en-US" altLang="ko-KR" sz="1400" b="1" dirty="0">
                <a:latin typeface="+mn-ea"/>
              </a:rPr>
              <a:t>API </a:t>
            </a:r>
            <a:r>
              <a:rPr lang="ko-KR" altLang="en-US" sz="1400" b="1" dirty="0">
                <a:latin typeface="+mn-ea"/>
              </a:rPr>
              <a:t>중 </a:t>
            </a:r>
            <a:r>
              <a:rPr lang="en-US" altLang="ko-KR" sz="1400" b="1" dirty="0">
                <a:latin typeface="+mn-ea"/>
              </a:rPr>
              <a:t>@RequestParam</a:t>
            </a:r>
            <a:r>
              <a:rPr lang="ko-KR" altLang="en-US" sz="1400" b="1" dirty="0">
                <a:latin typeface="+mn-ea"/>
              </a:rPr>
              <a:t>을 활용한 </a:t>
            </a:r>
            <a:r>
              <a:rPr lang="en-US" altLang="ko-KR" sz="1400" b="1" dirty="0">
                <a:latin typeface="+mn-ea"/>
              </a:rPr>
              <a:t>GET </a:t>
            </a:r>
            <a:r>
              <a:rPr lang="ko-KR" altLang="en-US" sz="1400" b="1" dirty="0">
                <a:latin typeface="+mn-ea"/>
              </a:rPr>
              <a:t>메서드에 대한 명세의 세부 내용을 설정해 보겠다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err="1">
                <a:latin typeface="+mn-ea"/>
              </a:rPr>
              <a:t>GetController</a:t>
            </a:r>
            <a:r>
              <a:rPr lang="ko-KR" altLang="en-US" sz="1400" b="1" dirty="0">
                <a:latin typeface="+mn-ea"/>
              </a:rPr>
              <a:t>에 작성한 메서드를 아래와 같이 수정해 보자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@ApiOperation </a:t>
            </a:r>
            <a:r>
              <a:rPr lang="ko-KR" altLang="en-US" sz="1400" b="1" dirty="0">
                <a:latin typeface="+mn-ea"/>
              </a:rPr>
              <a:t>과 </a:t>
            </a:r>
            <a:r>
              <a:rPr lang="en-US" altLang="ko-KR" sz="1400" b="1" dirty="0">
                <a:latin typeface="+mn-ea"/>
              </a:rPr>
              <a:t>@ApiParam </a:t>
            </a:r>
            <a:r>
              <a:rPr lang="ko-KR" altLang="en-US" sz="1400" b="1" dirty="0" err="1">
                <a:latin typeface="+mn-ea"/>
              </a:rPr>
              <a:t>어노테이션은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Swagger</a:t>
            </a:r>
            <a:r>
              <a:rPr lang="ko-KR" altLang="en-US" sz="1400" b="1" dirty="0">
                <a:latin typeface="+mn-ea"/>
              </a:rPr>
              <a:t>가 사용하는 대표 </a:t>
            </a:r>
            <a:r>
              <a:rPr lang="ko-KR" altLang="en-US" sz="1400" b="1" dirty="0" err="1">
                <a:latin typeface="+mn-ea"/>
              </a:rPr>
              <a:t>어노테이션이다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간략한 설명은 다음과 같다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@ApiOperation : </a:t>
            </a:r>
            <a:r>
              <a:rPr lang="ko-KR" altLang="en-US" sz="1400" b="1" dirty="0">
                <a:latin typeface="+mn-ea"/>
              </a:rPr>
              <a:t>대상 </a:t>
            </a:r>
            <a:r>
              <a:rPr lang="en-US" altLang="ko-KR" sz="1400" b="1" dirty="0">
                <a:latin typeface="+mn-ea"/>
              </a:rPr>
              <a:t>API</a:t>
            </a:r>
            <a:r>
              <a:rPr lang="ko-KR" altLang="en-US" sz="1400" b="1" dirty="0">
                <a:latin typeface="+mn-ea"/>
              </a:rPr>
              <a:t>의 설명을 작성하기 위한 </a:t>
            </a:r>
            <a:r>
              <a:rPr lang="ko-KR" altLang="en-US" sz="1400" b="1" dirty="0" err="1">
                <a:latin typeface="+mn-ea"/>
              </a:rPr>
              <a:t>어노테이션이다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@ApiParam : </a:t>
            </a:r>
            <a:r>
              <a:rPr lang="ko-KR" altLang="en-US" sz="1400" b="1" dirty="0">
                <a:latin typeface="+mn-ea"/>
              </a:rPr>
              <a:t>매개변수에 대한 설명 및 설정을 위한 </a:t>
            </a:r>
            <a:r>
              <a:rPr lang="ko-KR" altLang="en-US" sz="1400" b="1" dirty="0" err="1">
                <a:latin typeface="+mn-ea"/>
              </a:rPr>
              <a:t>어노테이션이다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메서드의 매개변수 뿐 아니라 </a:t>
            </a:r>
            <a:r>
              <a:rPr lang="en-US" altLang="ko-KR" sz="1400" b="1" dirty="0">
                <a:latin typeface="+mn-ea"/>
              </a:rPr>
              <a:t>DTO </a:t>
            </a:r>
            <a:r>
              <a:rPr lang="ko-KR" altLang="en-US" sz="1400" b="1" dirty="0">
                <a:latin typeface="+mn-ea"/>
              </a:rPr>
              <a:t>객체를 매개변수로 사용할 경우 </a:t>
            </a:r>
            <a:r>
              <a:rPr lang="en-US" altLang="ko-KR" sz="1400" b="1" dirty="0">
                <a:latin typeface="+mn-ea"/>
              </a:rPr>
              <a:t>DTO </a:t>
            </a:r>
            <a:r>
              <a:rPr lang="ko-KR" altLang="en-US" sz="1400" b="1" dirty="0">
                <a:latin typeface="+mn-ea"/>
              </a:rPr>
              <a:t>클래스 내의 매개변수에도 정의할 수 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77868-FB77-CF58-50BD-01031FB2142F}"/>
              </a:ext>
            </a:extLst>
          </p:cNvPr>
          <p:cNvSpPr txBox="1"/>
          <p:nvPr/>
        </p:nvSpPr>
        <p:spPr>
          <a:xfrm>
            <a:off x="1146590" y="2242822"/>
            <a:ext cx="9725270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@ApiOperation(value = "GET </a:t>
            </a:r>
            <a:r>
              <a:rPr lang="ko-KR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메서드 예제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", notes = "@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RequestParam</a:t>
            </a:r>
            <a:r>
              <a:rPr lang="ko-KR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을 활용한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GET Method")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@GetMapping(value = "/request1")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public String getRequestParam1(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@ApiParam(value = "</a:t>
            </a:r>
            <a:r>
              <a:rPr lang="ko-KR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", required = true)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@RequestParam String name,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@ApiParam(value = "</a:t>
            </a:r>
            <a:r>
              <a:rPr lang="ko-KR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", required = true)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@RequestParam String email,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@ApiParam(value = "</a:t>
            </a:r>
            <a:r>
              <a:rPr lang="ko-KR" alt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회사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", required = true)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@RequestParam String organization)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return name + " " + email + " " + organization;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5D57C-2D55-CA66-27C8-8A8E6E938A4D}"/>
              </a:ext>
            </a:extLst>
          </p:cNvPr>
          <p:cNvSpPr txBox="1"/>
          <p:nvPr/>
        </p:nvSpPr>
        <p:spPr>
          <a:xfrm>
            <a:off x="8860644" y="1826238"/>
            <a:ext cx="2011216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7F99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Controller.java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09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5.6 REST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명세를 문서화하는 방법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– Swagger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위와 같이 설정한 후 </a:t>
            </a:r>
            <a:r>
              <a:rPr lang="en-US" altLang="ko-KR" sz="1400" b="1" dirty="0">
                <a:latin typeface="+mn-ea"/>
              </a:rPr>
              <a:t>API</a:t>
            </a:r>
            <a:r>
              <a:rPr lang="ko-KR" altLang="en-US" sz="1400" b="1" dirty="0">
                <a:latin typeface="+mn-ea"/>
              </a:rPr>
              <a:t>의 명세를 </a:t>
            </a:r>
            <a:r>
              <a:rPr lang="en-US" altLang="ko-KR" sz="1400" b="1" dirty="0">
                <a:latin typeface="+mn-ea"/>
              </a:rPr>
              <a:t>Swagger </a:t>
            </a:r>
            <a:r>
              <a:rPr lang="ko-KR" altLang="en-US" sz="1400" b="1" dirty="0">
                <a:latin typeface="+mn-ea"/>
              </a:rPr>
              <a:t>페이지에서 살펴보면 아래와 같다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3B064-C6C8-DB8B-5333-7391BA6B3A65}"/>
              </a:ext>
            </a:extLst>
          </p:cNvPr>
          <p:cNvSpPr txBox="1"/>
          <p:nvPr/>
        </p:nvSpPr>
        <p:spPr>
          <a:xfrm>
            <a:off x="7938655" y="1877196"/>
            <a:ext cx="3137065" cy="3103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@ApiOperation </a:t>
            </a:r>
            <a:r>
              <a:rPr lang="ko-KR" altLang="en-US" sz="1200" b="1" dirty="0"/>
              <a:t>에 작성한 내용은 그림 상단에 표기되고 </a:t>
            </a:r>
            <a:r>
              <a:rPr lang="en-US" altLang="ko-KR" sz="1200" b="1" dirty="0"/>
              <a:t>@ApiParam</a:t>
            </a:r>
            <a:r>
              <a:rPr lang="ko-KR" altLang="en-US" sz="1200" b="1" dirty="0"/>
              <a:t>에 정의한 내용은 ‘</a:t>
            </a:r>
            <a:r>
              <a:rPr lang="en-US" altLang="ko-KR" sz="1200" b="1" dirty="0"/>
              <a:t>Parameters’ </a:t>
            </a:r>
            <a:r>
              <a:rPr lang="ko-KR" altLang="en-US" sz="1200" b="1" dirty="0"/>
              <a:t>영역의 ‘</a:t>
            </a:r>
            <a:r>
              <a:rPr lang="en-US" altLang="ko-KR" sz="1200" b="1" dirty="0"/>
              <a:t>Description’ </a:t>
            </a:r>
            <a:r>
              <a:rPr lang="ko-KR" altLang="en-US" sz="1200" b="1" dirty="0"/>
              <a:t>항목에 추가됐다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위 그림처럼 </a:t>
            </a:r>
            <a:r>
              <a:rPr lang="en-US" altLang="ko-KR" sz="1200" b="1" dirty="0"/>
              <a:t>Swagger </a:t>
            </a:r>
            <a:r>
              <a:rPr lang="ko-KR" altLang="en-US" sz="1200" b="1" dirty="0"/>
              <a:t>는 해당 </a:t>
            </a:r>
            <a:r>
              <a:rPr lang="en-US" altLang="ko-KR" sz="1200" b="1" dirty="0"/>
              <a:t>API</a:t>
            </a:r>
            <a:r>
              <a:rPr lang="ko-KR" altLang="en-US" sz="1200" b="1" dirty="0"/>
              <a:t>가 무엇인지 설명하고 어떤 값이 필요한지를 한눈에 보여준다</a:t>
            </a:r>
            <a:r>
              <a:rPr lang="en-US" altLang="ko-KR" sz="1200" b="1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Swagger</a:t>
            </a:r>
            <a:r>
              <a:rPr lang="ko-KR" altLang="en-US" sz="1200" b="1" dirty="0"/>
              <a:t>에서는 </a:t>
            </a:r>
            <a:r>
              <a:rPr lang="en-US" altLang="ko-KR" sz="1200" b="1" dirty="0"/>
              <a:t>API </a:t>
            </a:r>
            <a:r>
              <a:rPr lang="ko-KR" altLang="en-US" sz="1200" b="1" dirty="0"/>
              <a:t>명세 </a:t>
            </a:r>
            <a:r>
              <a:rPr lang="ko-KR" altLang="en-US" sz="1200" b="1" dirty="0" err="1"/>
              <a:t>관리뿐</a:t>
            </a:r>
            <a:r>
              <a:rPr lang="ko-KR" altLang="en-US" sz="1200" b="1" dirty="0"/>
              <a:t> 아니라 직접 통신도 시도할 수 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화면에서   </a:t>
            </a:r>
            <a:r>
              <a:rPr lang="en-US" altLang="ko-KR" sz="1200" b="1" dirty="0">
                <a:solidFill>
                  <a:srgbClr val="FF0000"/>
                </a:solidFill>
              </a:rPr>
              <a:t>[Try it out]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버튼을 클릭하면 아래와 같은 화면이 표시된다</a:t>
            </a:r>
            <a:r>
              <a:rPr lang="en-US" altLang="ko-KR" sz="1200" b="1" dirty="0"/>
              <a:t>.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67E33A-31E1-3060-7589-B4BD2C1A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2" y="1877196"/>
            <a:ext cx="6688370" cy="4380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B40333-FBEF-6348-01B1-D6329818AADF}"/>
              </a:ext>
            </a:extLst>
          </p:cNvPr>
          <p:cNvSpPr/>
          <p:nvPr/>
        </p:nvSpPr>
        <p:spPr>
          <a:xfrm>
            <a:off x="6964878" y="4589813"/>
            <a:ext cx="575953" cy="308758"/>
          </a:xfrm>
          <a:prstGeom prst="rect">
            <a:avLst/>
          </a:prstGeom>
          <a:noFill/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F0A5C3-7F3A-850B-276C-516C39381EF5}"/>
              </a:ext>
            </a:extLst>
          </p:cNvPr>
          <p:cNvSpPr/>
          <p:nvPr/>
        </p:nvSpPr>
        <p:spPr>
          <a:xfrm>
            <a:off x="1215208" y="4649189"/>
            <a:ext cx="575953" cy="217711"/>
          </a:xfrm>
          <a:prstGeom prst="rect">
            <a:avLst/>
          </a:prstGeom>
          <a:noFill/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526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5.6 REST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명세를 문서화하는 방법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– Swagger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각 항목의 값을 기입하고 </a:t>
            </a:r>
            <a:r>
              <a:rPr lang="en-US" altLang="ko-KR" sz="1400" b="1" dirty="0">
                <a:latin typeface="+mn-ea"/>
              </a:rPr>
              <a:t>[</a:t>
            </a:r>
            <a:r>
              <a:rPr lang="en-US" altLang="ko-KR" sz="1400" b="1" dirty="0" err="1">
                <a:latin typeface="+mn-ea"/>
              </a:rPr>
              <a:t>Excute</a:t>
            </a:r>
            <a:r>
              <a:rPr lang="en-US" altLang="ko-KR" sz="1400" b="1" dirty="0">
                <a:latin typeface="+mn-ea"/>
              </a:rPr>
              <a:t>] </a:t>
            </a:r>
            <a:r>
              <a:rPr lang="ko-KR" altLang="en-US" sz="1400" b="1" dirty="0">
                <a:latin typeface="+mn-ea"/>
              </a:rPr>
              <a:t>버튼을 누르면 다음 페이지와 같이 자동으로 완성된 요청 </a:t>
            </a:r>
            <a:r>
              <a:rPr lang="en-US" altLang="ko-KR" sz="1400" b="1" dirty="0">
                <a:latin typeface="+mn-ea"/>
              </a:rPr>
              <a:t>URL</a:t>
            </a:r>
            <a:r>
              <a:rPr lang="ko-KR" altLang="en-US" sz="1400" b="1" dirty="0">
                <a:latin typeface="+mn-ea"/>
              </a:rPr>
              <a:t>을 확인할 수 있고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그에 대한 </a:t>
            </a:r>
            <a:r>
              <a:rPr lang="ko-KR" altLang="en-US" sz="1400" b="1" dirty="0" err="1">
                <a:latin typeface="+mn-ea"/>
              </a:rPr>
              <a:t>결괏값도</a:t>
            </a:r>
            <a:r>
              <a:rPr lang="ko-KR" altLang="en-US" sz="1400" b="1" dirty="0">
                <a:latin typeface="+mn-ea"/>
              </a:rPr>
              <a:t> 받아볼 수 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34F14C-12F3-1292-9E19-1565E229C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90" y="2125683"/>
            <a:ext cx="9311159" cy="4152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E84BBD-1C0A-DFDD-D4FD-CBDBB895A1F8}"/>
              </a:ext>
            </a:extLst>
          </p:cNvPr>
          <p:cNvSpPr/>
          <p:nvPr/>
        </p:nvSpPr>
        <p:spPr>
          <a:xfrm>
            <a:off x="4785756" y="3645724"/>
            <a:ext cx="2695699" cy="21909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9A41A4-967A-F78D-E129-4DACEB61F5A0}"/>
              </a:ext>
            </a:extLst>
          </p:cNvPr>
          <p:cNvSpPr/>
          <p:nvPr/>
        </p:nvSpPr>
        <p:spPr>
          <a:xfrm>
            <a:off x="5231081" y="5884223"/>
            <a:ext cx="938150" cy="39418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76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5.6 REST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명세를 문서화하는 방법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– Swagger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아래와 같이 자동으로 완성된 요청 </a:t>
            </a:r>
            <a:r>
              <a:rPr lang="en-US" altLang="ko-KR" sz="1400" b="1" dirty="0">
                <a:latin typeface="+mn-ea"/>
              </a:rPr>
              <a:t>URL</a:t>
            </a:r>
            <a:r>
              <a:rPr lang="ko-KR" altLang="en-US" sz="1400" b="1" dirty="0">
                <a:latin typeface="+mn-ea"/>
              </a:rPr>
              <a:t>을 확인할 수 있고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그에 대한 </a:t>
            </a:r>
            <a:r>
              <a:rPr lang="ko-KR" altLang="en-US" sz="1400" b="1" dirty="0" err="1">
                <a:latin typeface="+mn-ea"/>
              </a:rPr>
              <a:t>결괏값도</a:t>
            </a:r>
            <a:r>
              <a:rPr lang="ko-KR" altLang="en-US" sz="1400" b="1" dirty="0">
                <a:latin typeface="+mn-ea"/>
              </a:rPr>
              <a:t> 받아볼 수 있다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AA9FF2-71B9-279E-501E-B54AA0D5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" y="2003143"/>
            <a:ext cx="8837221" cy="37304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3089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로깅 라이브러리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–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로깅</a:t>
            </a:r>
            <a:r>
              <a:rPr lang="en-US" altLang="ko-KR" sz="1400" b="1" dirty="0">
                <a:latin typeface="+mn-ea"/>
              </a:rPr>
              <a:t>(logging)</a:t>
            </a:r>
            <a:r>
              <a:rPr lang="ko-KR" altLang="en-US" sz="1400" b="1" dirty="0">
                <a:latin typeface="+mn-ea"/>
              </a:rPr>
              <a:t>이란 애플리케이션이 동작하는 동안 시스템의 상태나 동작 정보를 시간순으로 기록하는 것을 의미한다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223840-5BD5-B9F4-5420-8DA9CCCB9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1" y="1757097"/>
            <a:ext cx="7604505" cy="4454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CD07D-C1E5-899C-242B-1914BA5531BC}"/>
              </a:ext>
            </a:extLst>
          </p:cNvPr>
          <p:cNvSpPr txBox="1"/>
          <p:nvPr/>
        </p:nvSpPr>
        <p:spPr>
          <a:xfrm>
            <a:off x="5050635" y="5443397"/>
            <a:ext cx="657222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dirty="0"/>
              <a:t>재가동하지</a:t>
            </a:r>
          </a:p>
        </p:txBody>
      </p:sp>
    </p:spTree>
    <p:extLst>
      <p:ext uri="{BB962C8B-B14F-4D97-AF65-F5344CB8AC3E}">
        <p14:creationId xmlns:p14="http://schemas.microsoft.com/office/powerpoint/2010/main" val="11526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5.7.1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설정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이제 </a:t>
            </a:r>
            <a:r>
              <a:rPr lang="en-US" altLang="ko-KR" sz="1400" b="1" dirty="0" err="1">
                <a:latin typeface="+mn-ea"/>
              </a:rPr>
              <a:t>Logback</a:t>
            </a:r>
            <a:r>
              <a:rPr lang="ko-KR" altLang="en-US" sz="1400" b="1" dirty="0">
                <a:latin typeface="+mn-ea"/>
              </a:rPr>
              <a:t>을 사용하기 위한 설정 파일을 만들어보자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일반적으로 클래스패스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classpath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에 있는 설정 파일을 자동으로 참조하므로 </a:t>
            </a:r>
            <a:r>
              <a:rPr lang="en-US" altLang="ko-KR" sz="1400" b="1" dirty="0" err="1">
                <a:latin typeface="+mn-ea"/>
              </a:rPr>
              <a:t>Logback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설정 파일은 리소스 폴더 안에 생성한다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파일명의 경우 일반적인 자바 또는 스프링 프로젝트에서는 </a:t>
            </a:r>
            <a:r>
              <a:rPr lang="en-US" altLang="ko-KR" sz="1400" b="1" dirty="0">
                <a:latin typeface="+mn-ea"/>
              </a:rPr>
              <a:t>logback.xml</a:t>
            </a:r>
            <a:r>
              <a:rPr lang="ko-KR" altLang="en-US" sz="1400" b="1" dirty="0">
                <a:latin typeface="+mn-ea"/>
              </a:rPr>
              <a:t>이라는 이름으로 참조하지만 스프링 부트에서는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logback-spring.xml </a:t>
            </a:r>
            <a:r>
              <a:rPr lang="ko-KR" altLang="en-US" sz="1400" b="1" dirty="0">
                <a:latin typeface="+mn-ea"/>
              </a:rPr>
              <a:t>파일을 참조한다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따라서 아래와 같이 </a:t>
            </a:r>
            <a:r>
              <a:rPr lang="en-US" altLang="ko-KR" sz="1400" b="1" dirty="0">
                <a:latin typeface="+mn-ea"/>
              </a:rPr>
              <a:t>logback-spring.xml </a:t>
            </a:r>
            <a:r>
              <a:rPr lang="ko-KR" altLang="en-US" sz="1400" b="1" dirty="0">
                <a:latin typeface="+mn-ea"/>
              </a:rPr>
              <a:t>파일을 생성한다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9FF012-3265-43AA-340B-8AF46FC2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61" y="2462465"/>
            <a:ext cx="2743341" cy="3797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C01553-CF02-F7AB-C041-C837E3C18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702" y="2937543"/>
            <a:ext cx="1866996" cy="14161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82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5.7.1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설정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이 설정 파일은 </a:t>
            </a:r>
            <a:r>
              <a:rPr lang="en-US" altLang="ko-KR" sz="1400" b="1" dirty="0">
                <a:latin typeface="+mn-ea"/>
              </a:rPr>
              <a:t>XML </a:t>
            </a:r>
            <a:r>
              <a:rPr lang="ko-KR" altLang="en-US" sz="1400" b="1" dirty="0">
                <a:latin typeface="+mn-ea"/>
              </a:rPr>
              <a:t>형식을 띠고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파일을 생성한 후 내부에 아래와 같이 몇 가지 정해진 규칙을 따라 내용을 추가하면 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0F150-B233-C988-569B-657FB85E187A}"/>
              </a:ext>
            </a:extLst>
          </p:cNvPr>
          <p:cNvSpPr txBox="1"/>
          <p:nvPr/>
        </p:nvSpPr>
        <p:spPr>
          <a:xfrm>
            <a:off x="968460" y="1761872"/>
            <a:ext cx="7071135" cy="4555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&lt;?xml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version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"1.0"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encoding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&lt;configuration&gt;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&lt;property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"LOG_PATH"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"./logs"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Appenders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"console"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ch.qos.logback.core.ConsoleAppender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&lt;filter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ch.qos.logback.classic.filter.ThresholdFilter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&lt;level&gt;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&lt;/level&gt;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&lt;/filter&gt;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&lt;encoder&gt;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&lt;pattern&gt;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[%d{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HH:mm:ss.SSS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 [%-5level] [%thread] %logger %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msg%n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&lt;/pattern&gt;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&lt;/encoder&gt;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"INFO_LOG"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ch.qos.logback.core.rolling.RollingFileAppender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&lt;filter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ch.qos.logback.classic.filter.ThresholdFilter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&lt;level&gt;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&lt;/level&gt;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&lt;/filter&gt;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&lt;file&gt;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${LOG_PATH}/info.log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&lt;/file&gt;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&lt;append&gt;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&lt;/append&gt;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rollingPolicy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ch.qos.logback.core.rolling.TimeBasedRollingPolicy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fileNamePattern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${LOG_PATH}/info_${type}.%d{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-MM-dd}.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gz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fileNamePattern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maxHistory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maxHistory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rollingPolicy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&lt;encoder&gt;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&lt;pattern&gt;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[%d{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HH:mm:ss.SSS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 [%-5level] [%thread] %logger %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msg%n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&lt;/pattern&gt;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&lt;/encoder&gt;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F587-751C-9AB0-921C-3C1BFC0A79D5}"/>
              </a:ext>
            </a:extLst>
          </p:cNvPr>
          <p:cNvSpPr txBox="1"/>
          <p:nvPr/>
        </p:nvSpPr>
        <p:spPr>
          <a:xfrm>
            <a:off x="7109361" y="1911808"/>
            <a:ext cx="4114179" cy="116955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TRACE &gt; DEBUG &gt; INFO &gt; WARN &gt; ERROR &gt; OFF --&gt;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Root Logger --&gt;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&lt;root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-ref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"console"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-ref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"INFO_LOG"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&lt;/root&gt;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&lt;/configuration&gt;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364AD-0F92-343A-0D07-8551182D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748" y="3363871"/>
            <a:ext cx="2521080" cy="825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74E8BF-C3E8-0B3B-C7A2-C2AAEDF4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33" y="4255220"/>
            <a:ext cx="2425825" cy="2095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F80C82-449A-85AF-0067-7A52233D0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633" y="4588784"/>
            <a:ext cx="2463927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1.2.1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의존성 관리</a:t>
            </a:r>
            <a:endParaRPr lang="en-US" altLang="ko-KR" sz="1400" b="1" i="0" dirty="0">
              <a:solidFill>
                <a:srgbClr val="7030A0"/>
              </a:solidFill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많이 사용되는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spring-boot-starter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라이브러리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  . spring-boot-starter-web :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스프링 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MVC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를 사용하는 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RESTful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애플리케이션을 만들기 위한 의존성이다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기본으로 내장 </a:t>
            </a:r>
            <a:r>
              <a:rPr lang="ko-KR" altLang="en-US" sz="1200" b="1" i="0" dirty="0" err="1">
                <a:solidFill>
                  <a:srgbClr val="3D4144"/>
                </a:solidFill>
                <a:effectLst/>
                <a:latin typeface="+mn-ea"/>
              </a:rPr>
              <a:t>톰캣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    </a:t>
            </a:r>
            <a:endParaRPr lang="en-US" altLang="ko-KR" sz="1200" b="1" i="0" dirty="0">
              <a:solidFill>
                <a:srgbClr val="3D4144"/>
              </a:solidFill>
              <a:effectLst/>
              <a:latin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ko-KR" sz="1200" b="1" dirty="0">
                <a:solidFill>
                  <a:srgbClr val="3D4144"/>
                </a:solidFill>
                <a:latin typeface="+mn-ea"/>
              </a:rPr>
              <a:t>                                      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이 포함돼 있어 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jar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형식으로 실행 가능하다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  . spring-boot-starter-test : JUnit Jupiter, Mockito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등의 테스트용 라이브러리를 포함한다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  . spring-boot-starter-</a:t>
            </a:r>
            <a:r>
              <a:rPr lang="en-US" altLang="ko-KR" sz="1200" b="1" i="0" dirty="0" err="1">
                <a:solidFill>
                  <a:srgbClr val="3D4144"/>
                </a:solidFill>
                <a:effectLst/>
                <a:latin typeface="+mn-ea"/>
              </a:rPr>
              <a:t>jdbc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 : </a:t>
            </a:r>
            <a:r>
              <a:rPr lang="en-US" altLang="ko-KR" sz="1200" b="1" i="0" dirty="0" err="1">
                <a:solidFill>
                  <a:srgbClr val="3D4144"/>
                </a:solidFill>
                <a:effectLst/>
                <a:latin typeface="+mn-ea"/>
              </a:rPr>
              <a:t>HikariCP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커넥션 풀을 활용한 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JDBC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기능을 제공한다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  . spring-boot-starter-security :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스프링 </a:t>
            </a:r>
            <a:r>
              <a:rPr lang="ko-KR" altLang="en-US" sz="1200" b="1" i="0" dirty="0" err="1">
                <a:solidFill>
                  <a:srgbClr val="3D4144"/>
                </a:solidFill>
                <a:effectLst/>
                <a:latin typeface="+mn-ea"/>
              </a:rPr>
              <a:t>시큐리티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(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인증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권한 인가 등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)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기능을 제공한다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  . spring-boot-starter-data-</a:t>
            </a:r>
            <a:r>
              <a:rPr lang="en-US" altLang="ko-KR" sz="1200" b="1" i="0" dirty="0" err="1">
                <a:solidFill>
                  <a:srgbClr val="3D4144"/>
                </a:solidFill>
                <a:effectLst/>
                <a:latin typeface="+mn-ea"/>
              </a:rPr>
              <a:t>jpa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 : </a:t>
            </a:r>
            <a:r>
              <a:rPr lang="ko-KR" altLang="en-US" sz="1200" b="1" i="0" dirty="0" err="1">
                <a:solidFill>
                  <a:srgbClr val="3D4144"/>
                </a:solidFill>
                <a:effectLst/>
                <a:latin typeface="+mn-ea"/>
              </a:rPr>
              <a:t>하이버네이트를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 활용한 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JPA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기능을 제공한다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  . spring-boot-starter-cache :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스프링 프레임워크의 캐시 기능을 지원한다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i="0" dirty="0">
              <a:solidFill>
                <a:srgbClr val="3D4144"/>
              </a:solidFill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7030A0"/>
                </a:solidFill>
                <a:effectLst/>
                <a:latin typeface="NanumSquareRound"/>
              </a:rPr>
              <a:t>‘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NanumSquareRound"/>
              </a:rPr>
              <a:t>spring-boot-starter’</a:t>
            </a:r>
            <a:r>
              <a:rPr lang="ko-KR" altLang="en-US" sz="1200" b="1" dirty="0">
                <a:solidFill>
                  <a:srgbClr val="7030A0"/>
                </a:solidFill>
                <a:effectLst/>
                <a:latin typeface="NanumSquareRound"/>
              </a:rPr>
              <a:t>의 여러 라이브러리를 함께 사용할 때는 의존성이 겹칠 수 있다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NanumSquareRound"/>
              </a:rPr>
              <a:t>. </a:t>
            </a:r>
            <a:r>
              <a:rPr lang="ko-KR" altLang="en-US" sz="1200" b="1" dirty="0">
                <a:solidFill>
                  <a:srgbClr val="7030A0"/>
                </a:solidFill>
                <a:effectLst/>
                <a:latin typeface="NanumSquareRound"/>
              </a:rPr>
              <a:t>이로 인해 버전 충돌이 발생할 수 있는데 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NanumSquareRound"/>
              </a:rPr>
              <a:t>,</a:t>
            </a:r>
            <a:r>
              <a:rPr lang="ko-KR" altLang="en-US" sz="1200" b="1" dirty="0">
                <a:solidFill>
                  <a:srgbClr val="7030A0"/>
                </a:solidFill>
                <a:effectLst/>
                <a:latin typeface="NanumSquareRound"/>
              </a:rPr>
              <a:t>의존성 조합 충돌 문제가 없도록 ‘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NanumSquareRound"/>
              </a:rPr>
              <a:t>spring-boot-starter-parent’</a:t>
            </a:r>
            <a:r>
              <a:rPr lang="ko-KR" altLang="en-US" sz="1200" b="1" dirty="0">
                <a:solidFill>
                  <a:srgbClr val="7030A0"/>
                </a:solidFill>
                <a:effectLst/>
                <a:latin typeface="NanumSquareRound"/>
              </a:rPr>
              <a:t>가 검증된 조합을 제공한다</a:t>
            </a:r>
            <a:r>
              <a:rPr lang="en-US" altLang="ko-KR" sz="1200" b="1" dirty="0">
                <a:solidFill>
                  <a:srgbClr val="7030A0"/>
                </a:solidFill>
                <a:effectLst/>
                <a:latin typeface="NanumSquareRound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5318" y="5120640"/>
            <a:ext cx="4098663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70C0"/>
                </a:solidFill>
              </a:rPr>
              <a:t> &lt;parent&gt;</a:t>
            </a:r>
          </a:p>
          <a:p>
            <a:r>
              <a:rPr lang="en-US" altLang="ko-KR" sz="1100" dirty="0">
                <a:solidFill>
                  <a:srgbClr val="0070C0"/>
                </a:solidFill>
              </a:rPr>
              <a:t>    &lt;</a:t>
            </a:r>
            <a:r>
              <a:rPr lang="en-US" altLang="ko-KR" sz="1100" dirty="0" err="1">
                <a:solidFill>
                  <a:srgbClr val="0070C0"/>
                </a:solidFill>
              </a:rPr>
              <a:t>groupId</a:t>
            </a:r>
            <a:r>
              <a:rPr lang="en-US" altLang="ko-KR" sz="1100" dirty="0">
                <a:solidFill>
                  <a:srgbClr val="0070C0"/>
                </a:solidFill>
              </a:rPr>
              <a:t>&gt;</a:t>
            </a:r>
            <a:r>
              <a:rPr lang="en-US" altLang="ko-KR" sz="1100" dirty="0" err="1">
                <a:solidFill>
                  <a:srgbClr val="0070C0"/>
                </a:solidFill>
              </a:rPr>
              <a:t>org.springframework.boot</a:t>
            </a:r>
            <a:r>
              <a:rPr lang="en-US" altLang="ko-KR" sz="1100" dirty="0">
                <a:solidFill>
                  <a:srgbClr val="0070C0"/>
                </a:solidFill>
              </a:rPr>
              <a:t>&lt;/</a:t>
            </a:r>
            <a:r>
              <a:rPr lang="en-US" altLang="ko-KR" sz="1100" dirty="0" err="1">
                <a:solidFill>
                  <a:srgbClr val="0070C0"/>
                </a:solidFill>
              </a:rPr>
              <a:t>groupId</a:t>
            </a:r>
            <a:r>
              <a:rPr lang="en-US" altLang="ko-KR" sz="1100" dirty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1100" dirty="0">
                <a:solidFill>
                  <a:srgbClr val="0070C0"/>
                </a:solidFill>
              </a:rPr>
              <a:t>    &lt;</a:t>
            </a:r>
            <a:r>
              <a:rPr lang="en-US" altLang="ko-KR" sz="1100" dirty="0" err="1">
                <a:solidFill>
                  <a:srgbClr val="0070C0"/>
                </a:solidFill>
              </a:rPr>
              <a:t>artifactId</a:t>
            </a:r>
            <a:r>
              <a:rPr lang="en-US" altLang="ko-KR" sz="1100" dirty="0">
                <a:solidFill>
                  <a:srgbClr val="0070C0"/>
                </a:solidFill>
              </a:rPr>
              <a:t>&gt;</a:t>
            </a:r>
            <a:r>
              <a:rPr lang="en-US" altLang="ko-KR" sz="1100" dirty="0">
                <a:solidFill>
                  <a:srgbClr val="FF0000"/>
                </a:solidFill>
              </a:rPr>
              <a:t>spring-boot-starter-parent</a:t>
            </a:r>
            <a:r>
              <a:rPr lang="en-US" altLang="ko-KR" sz="1100" dirty="0">
                <a:solidFill>
                  <a:srgbClr val="0070C0"/>
                </a:solidFill>
              </a:rPr>
              <a:t>&lt;/</a:t>
            </a:r>
            <a:r>
              <a:rPr lang="en-US" altLang="ko-KR" sz="1100" dirty="0" err="1">
                <a:solidFill>
                  <a:srgbClr val="0070C0"/>
                </a:solidFill>
              </a:rPr>
              <a:t>artifactId</a:t>
            </a:r>
            <a:r>
              <a:rPr lang="en-US" altLang="ko-KR" sz="1100" dirty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1100" dirty="0">
                <a:solidFill>
                  <a:srgbClr val="0070C0"/>
                </a:solidFill>
              </a:rPr>
              <a:t>    &lt;version&gt;2.5.6&lt;/version&gt;</a:t>
            </a:r>
          </a:p>
          <a:p>
            <a:r>
              <a:rPr lang="en-US" altLang="ko-KR" sz="1100" dirty="0">
                <a:solidFill>
                  <a:srgbClr val="0070C0"/>
                </a:solidFill>
              </a:rPr>
              <a:t>    &lt;</a:t>
            </a:r>
            <a:r>
              <a:rPr lang="en-US" altLang="ko-KR" sz="1100" dirty="0" err="1">
                <a:solidFill>
                  <a:srgbClr val="0070C0"/>
                </a:solidFill>
              </a:rPr>
              <a:t>relativePath</a:t>
            </a:r>
            <a:r>
              <a:rPr lang="en-US" altLang="ko-KR" sz="1100" dirty="0">
                <a:solidFill>
                  <a:srgbClr val="0070C0"/>
                </a:solidFill>
              </a:rPr>
              <a:t>/&gt; &lt;!-- lookup parent from repository --&gt;</a:t>
            </a:r>
          </a:p>
          <a:p>
            <a:r>
              <a:rPr lang="en-US" altLang="ko-KR" sz="1100" dirty="0">
                <a:solidFill>
                  <a:srgbClr val="0070C0"/>
                </a:solidFill>
              </a:rPr>
              <a:t>  &lt;/parent&gt;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9404" y="5120640"/>
            <a:ext cx="839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pom.xml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8818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5.7.1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설정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27284-EBC3-95CE-BA0F-24316FE92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23" y="1392190"/>
            <a:ext cx="8306227" cy="4388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A9B25A-DD18-3739-452C-A2A70137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336" y="4735522"/>
            <a:ext cx="4184865" cy="1460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36DB8F-5C09-7FAF-E9B5-BCE64FD23611}"/>
              </a:ext>
            </a:extLst>
          </p:cNvPr>
          <p:cNvSpPr txBox="1"/>
          <p:nvPr/>
        </p:nvSpPr>
        <p:spPr>
          <a:xfrm>
            <a:off x="4215987" y="3221830"/>
            <a:ext cx="19562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i="0" dirty="0" err="1">
                <a:solidFill>
                  <a:srgbClr val="5F6368"/>
                </a:solidFill>
                <a:effectLst/>
                <a:latin typeface="Apple SD Gothic Neo"/>
              </a:rPr>
              <a:t>UnsynchronizedAppenderBase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697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5.7.1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설정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838527-C0A9-0AAA-48C3-8CBCA9E9D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02" y="1365838"/>
            <a:ext cx="8210972" cy="2279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8104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5.7.1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설정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로그를 어떤 방식으로 저장할지 지정하는 방법을 살펴보자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아래 코드를 보면 </a:t>
            </a:r>
            <a:r>
              <a:rPr lang="en-US" altLang="ko-KR" sz="1400" b="1" dirty="0" err="1">
                <a:latin typeface="+mn-ea"/>
              </a:rPr>
              <a:t>appender</a:t>
            </a:r>
            <a:r>
              <a:rPr lang="ko-KR" altLang="en-US" sz="1400" b="1" dirty="0">
                <a:latin typeface="+mn-ea"/>
              </a:rPr>
              <a:t>요소의 </a:t>
            </a:r>
            <a:r>
              <a:rPr lang="en-US" altLang="ko-KR" sz="1400" b="1" dirty="0">
                <a:latin typeface="+mn-ea"/>
              </a:rPr>
              <a:t>class</a:t>
            </a:r>
            <a:r>
              <a:rPr lang="ko-KR" altLang="en-US" sz="1400" b="1" dirty="0">
                <a:latin typeface="+mn-ea"/>
              </a:rPr>
              <a:t>속성에 각 구현체를 정의하는 것을 볼 수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그리고 하단에 </a:t>
            </a:r>
            <a:r>
              <a:rPr lang="en-US" altLang="ko-KR" sz="1400" b="1" dirty="0">
                <a:latin typeface="+mn-ea"/>
              </a:rPr>
              <a:t>filter </a:t>
            </a:r>
            <a:r>
              <a:rPr lang="ko-KR" altLang="en-US" sz="1400" b="1" dirty="0">
                <a:latin typeface="+mn-ea"/>
              </a:rPr>
              <a:t>요소로 각 </a:t>
            </a:r>
            <a:r>
              <a:rPr lang="en-US" altLang="ko-KR" sz="1400" b="1" dirty="0" err="1">
                <a:latin typeface="+mn-ea"/>
              </a:rPr>
              <a:t>appender</a:t>
            </a:r>
            <a:r>
              <a:rPr lang="ko-KR" altLang="en-US" sz="1400" b="1" dirty="0">
                <a:latin typeface="+mn-ea"/>
              </a:rPr>
              <a:t>가 어떤 레벨로 로그를 기록하는지 지정한다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1D8B8-6978-7852-ECCC-B0CAE7661CA1}"/>
              </a:ext>
            </a:extLst>
          </p:cNvPr>
          <p:cNvSpPr txBox="1"/>
          <p:nvPr/>
        </p:nvSpPr>
        <p:spPr>
          <a:xfrm>
            <a:off x="1021899" y="2141882"/>
            <a:ext cx="7071135" cy="27084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"console"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ch.qos.logback.core.ConsoleAppender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&lt;filter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ch.qos.logback.classic.filter.ThresholdFilter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&lt;level&gt;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&lt;/level&gt;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&lt;/filter&gt;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&lt;encoder&gt;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&lt;pattern&gt;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[%d{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HH:mm:ss.SSS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 [%-5level] [%thread] %logger %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msg%n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&lt;/pattern&gt;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&lt;/encoder&gt;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"INFO_LOG"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ch.qos.logback.core.rolling.RollingFileAppender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&lt;filter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ch.qos.logback.classic.filter.ThresholdFilter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&lt;level&gt;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&lt;/level&gt;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&lt;/filter&gt;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&lt;encoder&gt;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&lt;pattern&gt;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[%d{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HH:mm:ss.SSS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 [%-5level] [%thread] %logger %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msg%n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&lt;/pattern&gt;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&lt;/encoder&gt;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4BF877-3C10-90EF-6C64-AD2AF1E0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49" y="5095518"/>
            <a:ext cx="4358699" cy="991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63434-5F81-EC28-5CBB-ACBD11F7E9EC}"/>
              </a:ext>
            </a:extLst>
          </p:cNvPr>
          <p:cNvSpPr txBox="1"/>
          <p:nvPr/>
        </p:nvSpPr>
        <p:spPr>
          <a:xfrm>
            <a:off x="7239000" y="2210263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설명용</a:t>
            </a:r>
          </a:p>
        </p:txBody>
      </p:sp>
    </p:spTree>
    <p:extLst>
      <p:ext uri="{BB962C8B-B14F-4D97-AF65-F5344CB8AC3E}">
        <p14:creationId xmlns:p14="http://schemas.microsoft.com/office/powerpoint/2010/main" val="33719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5.7.1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설정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다음으로 </a:t>
            </a:r>
            <a:r>
              <a:rPr lang="en-US" altLang="ko-KR" sz="1400" b="1" dirty="0">
                <a:latin typeface="+mn-ea"/>
              </a:rPr>
              <a:t>encoder </a:t>
            </a:r>
            <a:r>
              <a:rPr lang="ko-KR" altLang="en-US" sz="1400" b="1" dirty="0">
                <a:latin typeface="+mn-ea"/>
              </a:rPr>
              <a:t>요소를 통해 로그의 표현 형식을 패턴</a:t>
            </a:r>
            <a:r>
              <a:rPr lang="en-US" altLang="ko-KR" sz="1400" b="1" dirty="0">
                <a:latin typeface="+mn-ea"/>
              </a:rPr>
              <a:t>(pattern)</a:t>
            </a:r>
            <a:r>
              <a:rPr lang="ko-KR" altLang="en-US" sz="1400" b="1" dirty="0">
                <a:latin typeface="+mn-ea"/>
              </a:rPr>
              <a:t>으로 정의한다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사용 가능한 패턴은 몇 가지 정해져 있으며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대표적인 패턴은 다음과 같다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C94703-89BA-88D2-2F58-A1705C04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655" y="1799373"/>
            <a:ext cx="3330095" cy="4404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6F9FF6-0548-E97F-77C6-75E045EE2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9" y="2315417"/>
            <a:ext cx="5778797" cy="1524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3852840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Root </a:t>
            </a:r>
            <a:r>
              <a:rPr lang="ko-KR" altLang="en-US" sz="1400" b="1" dirty="0">
                <a:latin typeface="+mn-ea"/>
              </a:rPr>
              <a:t>영역</a:t>
            </a: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설정 파일에 정의된 </a:t>
            </a:r>
            <a:r>
              <a:rPr lang="en-US" altLang="ko-KR" sz="1400" b="1" dirty="0" err="1">
                <a:latin typeface="+mn-ea"/>
              </a:rPr>
              <a:t>appender</a:t>
            </a:r>
            <a:r>
              <a:rPr lang="ko-KR" altLang="en-US" sz="1400" b="1" dirty="0">
                <a:latin typeface="+mn-ea"/>
              </a:rPr>
              <a:t>를 활용하려면 </a:t>
            </a:r>
            <a:r>
              <a:rPr lang="en-US" altLang="ko-KR" sz="1400" b="1" dirty="0">
                <a:latin typeface="+mn-ea"/>
              </a:rPr>
              <a:t>Root </a:t>
            </a:r>
            <a:r>
              <a:rPr lang="ko-KR" altLang="en-US" sz="1400" b="1" dirty="0">
                <a:latin typeface="+mn-ea"/>
              </a:rPr>
              <a:t>영역에서 </a:t>
            </a:r>
            <a:r>
              <a:rPr lang="en-US" altLang="ko-KR" sz="1400" b="1" dirty="0" err="1">
                <a:latin typeface="+mn-ea"/>
              </a:rPr>
              <a:t>appender</a:t>
            </a:r>
            <a:r>
              <a:rPr lang="ko-KR" altLang="en-US" sz="1400" b="1" dirty="0">
                <a:latin typeface="+mn-ea"/>
              </a:rPr>
              <a:t>를 참조해서 로깅 레벨을 설정한다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만약 특정 패키지에 대해 다른 로깅 레벨을 설정하고 싶다면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root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대신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logger</a:t>
            </a:r>
            <a:r>
              <a:rPr lang="ko-KR" altLang="en-US" sz="1400" b="1" dirty="0">
                <a:latin typeface="+mn-ea"/>
              </a:rPr>
              <a:t>를 사용해 아래와 같이 지정할 수 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logger </a:t>
            </a:r>
            <a:r>
              <a:rPr lang="ko-KR" altLang="en-US" sz="1400" b="1" dirty="0">
                <a:latin typeface="+mn-ea"/>
              </a:rPr>
              <a:t>요소의 </a:t>
            </a:r>
            <a:r>
              <a:rPr lang="en-US" altLang="ko-KR" sz="1400" b="1" dirty="0">
                <a:latin typeface="+mn-ea"/>
              </a:rPr>
              <a:t>name </a:t>
            </a:r>
            <a:r>
              <a:rPr lang="ko-KR" altLang="en-US" sz="1400" b="1" dirty="0">
                <a:latin typeface="+mn-ea"/>
              </a:rPr>
              <a:t>속성에는 패키지 단위로 로깅이 적용될 범위를 지정하고 </a:t>
            </a:r>
            <a:r>
              <a:rPr lang="en-US" altLang="ko-KR" sz="1400" b="1" dirty="0">
                <a:latin typeface="+mn-ea"/>
              </a:rPr>
              <a:t>level</a:t>
            </a:r>
            <a:r>
              <a:rPr lang="ko-KR" altLang="en-US" sz="1400" b="1" dirty="0">
                <a:latin typeface="+mn-ea"/>
              </a:rPr>
              <a:t>속성으로 로그 레벨을 지정한다</a:t>
            </a:r>
            <a:r>
              <a:rPr lang="en-US" altLang="ko-KR" sz="1400" b="1" dirty="0">
                <a:latin typeface="+mn-ea"/>
              </a:rPr>
              <a:t>. additivity </a:t>
            </a:r>
            <a:r>
              <a:rPr lang="ko-KR" altLang="en-US" sz="1400" b="1" dirty="0">
                <a:latin typeface="+mn-ea"/>
              </a:rPr>
              <a:t>속성은 앞에서 지정한 패키지 범위에 하위 패키지를 포함할지 여부를 결정한다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기본값은 </a:t>
            </a:r>
            <a:r>
              <a:rPr lang="en-US" altLang="ko-KR" sz="1400" b="1" dirty="0">
                <a:latin typeface="+mn-ea"/>
              </a:rPr>
              <a:t>true</a:t>
            </a:r>
            <a:r>
              <a:rPr lang="ko-KR" altLang="en-US" sz="1400" b="1" dirty="0">
                <a:latin typeface="+mn-ea"/>
              </a:rPr>
              <a:t>이며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이 경우 하위 패키지를 모두 포함한다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1C4B4-A94B-A749-4149-D561317C00B5}"/>
              </a:ext>
            </a:extLst>
          </p:cNvPr>
          <p:cNvSpPr txBox="1"/>
          <p:nvPr/>
        </p:nvSpPr>
        <p:spPr>
          <a:xfrm>
            <a:off x="1021899" y="2141882"/>
            <a:ext cx="707113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&lt;root level="INFO"&gt;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-ref ref="console"/&gt;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-ref ref="INFO_LOG"/&gt;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&lt;/root&gt;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F2EA5-EF3F-1027-7470-FDEA355C94BE}"/>
              </a:ext>
            </a:extLst>
          </p:cNvPr>
          <p:cNvSpPr txBox="1"/>
          <p:nvPr/>
        </p:nvSpPr>
        <p:spPr>
          <a:xfrm>
            <a:off x="1021898" y="3105386"/>
            <a:ext cx="707113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또는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&lt;logger name="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com.springboot.api.controller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 level="DEBUG" additivity="false"&gt;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-ref ref="console"/&gt;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appender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-ref ref="INFO_LOG"/&gt;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&lt;/logger&gt;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CC2E3-51F0-6B3F-C307-1A9B5A058E74}"/>
              </a:ext>
            </a:extLst>
          </p:cNvPr>
          <p:cNvSpPr txBox="1"/>
          <p:nvPr/>
        </p:nvSpPr>
        <p:spPr>
          <a:xfrm>
            <a:off x="7239000" y="2210263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설명용</a:t>
            </a:r>
          </a:p>
        </p:txBody>
      </p:sp>
    </p:spTree>
    <p:extLst>
      <p:ext uri="{BB962C8B-B14F-4D97-AF65-F5344CB8AC3E}">
        <p14:creationId xmlns:p14="http://schemas.microsoft.com/office/powerpoint/2010/main" val="15926496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5.7.2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적용하기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이제 실습 중인 프로젝트에 </a:t>
            </a:r>
            <a:r>
              <a:rPr lang="en-US" altLang="ko-KR" sz="1400" b="1" dirty="0" err="1">
                <a:latin typeface="+mn-ea"/>
              </a:rPr>
              <a:t>Logback</a:t>
            </a:r>
            <a:r>
              <a:rPr lang="ko-KR" altLang="en-US" sz="1400" b="1" dirty="0">
                <a:latin typeface="+mn-ea"/>
              </a:rPr>
              <a:t>를 적용해 보겠다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err="1">
                <a:latin typeface="+mn-ea"/>
              </a:rPr>
              <a:t>Logback</a:t>
            </a:r>
            <a:r>
              <a:rPr lang="ko-KR" altLang="en-US" sz="1400" b="1" dirty="0">
                <a:latin typeface="+mn-ea"/>
              </a:rPr>
              <a:t>은 출력할 메시지를 </a:t>
            </a:r>
            <a:r>
              <a:rPr lang="en-US" altLang="ko-KR" sz="1400" b="1" dirty="0" err="1">
                <a:latin typeface="+mn-ea"/>
              </a:rPr>
              <a:t>appender</a:t>
            </a:r>
            <a:r>
              <a:rPr lang="ko-KR" altLang="en-US" sz="1400" b="1" dirty="0">
                <a:latin typeface="+mn-ea"/>
              </a:rPr>
              <a:t>에게 전달할 </a:t>
            </a:r>
            <a:r>
              <a:rPr lang="en-US" altLang="ko-KR" sz="1400" b="1" dirty="0">
                <a:latin typeface="+mn-ea"/>
              </a:rPr>
              <a:t>Logger </a:t>
            </a:r>
            <a:r>
              <a:rPr lang="ko-KR" altLang="en-US" sz="1400" b="1" dirty="0">
                <a:latin typeface="+mn-ea"/>
              </a:rPr>
              <a:t>객체를 각 클래스에 정의해서 사용한다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이전에 작성했던 </a:t>
            </a:r>
            <a:r>
              <a:rPr lang="en-US" altLang="ko-KR" sz="1400" b="1" dirty="0" err="1">
                <a:latin typeface="+mn-ea"/>
              </a:rPr>
              <a:t>GetController</a:t>
            </a:r>
            <a:r>
              <a:rPr lang="ko-KR" altLang="en-US" sz="1400" b="1" dirty="0">
                <a:latin typeface="+mn-ea"/>
              </a:rPr>
              <a:t>에 </a:t>
            </a:r>
            <a:r>
              <a:rPr lang="en-US" altLang="ko-KR" sz="1400" b="1" dirty="0">
                <a:latin typeface="+mn-ea"/>
              </a:rPr>
              <a:t>Logger</a:t>
            </a:r>
            <a:r>
              <a:rPr lang="ko-KR" altLang="en-US" sz="1400" b="1" dirty="0">
                <a:latin typeface="+mn-ea"/>
              </a:rPr>
              <a:t>를 적용해보겠다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아래와 같이 </a:t>
            </a:r>
            <a:r>
              <a:rPr lang="en-US" altLang="ko-KR" sz="1400" b="1" dirty="0" err="1">
                <a:latin typeface="+mn-ea"/>
              </a:rPr>
              <a:t>GetController</a:t>
            </a:r>
            <a:r>
              <a:rPr lang="ko-KR" altLang="en-US" sz="1400" b="1" dirty="0">
                <a:latin typeface="+mn-ea"/>
              </a:rPr>
              <a:t>의 </a:t>
            </a:r>
            <a:r>
              <a:rPr lang="en-US" altLang="ko-KR" sz="1400" b="1" dirty="0">
                <a:latin typeface="+mn-ea"/>
              </a:rPr>
              <a:t>LOGGER </a:t>
            </a:r>
            <a:r>
              <a:rPr lang="ko-KR" altLang="en-US" sz="1400" b="1" dirty="0">
                <a:latin typeface="+mn-ea"/>
              </a:rPr>
              <a:t>전역 변수로 </a:t>
            </a:r>
            <a:r>
              <a:rPr lang="en-US" altLang="ko-KR" sz="1400" b="1" dirty="0">
                <a:latin typeface="+mn-ea"/>
              </a:rPr>
              <a:t>Logger</a:t>
            </a:r>
            <a:r>
              <a:rPr lang="ko-KR" altLang="en-US" sz="1400" b="1" dirty="0">
                <a:latin typeface="+mn-ea"/>
              </a:rPr>
              <a:t>객체를 정의한다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Logger</a:t>
            </a:r>
            <a:r>
              <a:rPr lang="ko-KR" altLang="en-US" sz="1400" b="1" dirty="0">
                <a:latin typeface="+mn-ea"/>
              </a:rPr>
              <a:t>는 </a:t>
            </a:r>
            <a:r>
              <a:rPr lang="en-US" altLang="ko-KR" sz="1400" b="1" dirty="0" err="1">
                <a:latin typeface="+mn-ea"/>
              </a:rPr>
              <a:t>LoggerFactory</a:t>
            </a:r>
            <a:r>
              <a:rPr lang="ko-KR" altLang="en-US" sz="1400" b="1" dirty="0">
                <a:latin typeface="+mn-ea"/>
              </a:rPr>
              <a:t>를 통해 객체를 생성한다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때 클래스의 이름을 함께 지정해서 클래스의 정보를 </a:t>
            </a:r>
            <a:r>
              <a:rPr lang="en-US" altLang="ko-KR" sz="1400" b="1" dirty="0">
                <a:latin typeface="+mn-ea"/>
              </a:rPr>
              <a:t>Logger</a:t>
            </a:r>
            <a:r>
              <a:rPr lang="ko-KR" altLang="en-US" sz="1400" b="1" dirty="0">
                <a:latin typeface="+mn-ea"/>
              </a:rPr>
              <a:t>에서 가져가게 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F2EA5-EF3F-1027-7470-FDEA355C94BE}"/>
              </a:ext>
            </a:extLst>
          </p:cNvPr>
          <p:cNvSpPr txBox="1"/>
          <p:nvPr/>
        </p:nvSpPr>
        <p:spPr>
          <a:xfrm>
            <a:off x="938771" y="2523494"/>
            <a:ext cx="7071135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@RestController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@RequestMapping("/api/v1/get-api")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GetController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private final Logger </a:t>
            </a:r>
            <a:r>
              <a:rPr lang="en-US" altLang="ko-KR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LOGGER</a:t>
            </a:r>
            <a:r>
              <a:rPr lang="en-US" altLang="ko-KR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LoggerFactory.getLogger</a:t>
            </a:r>
            <a:r>
              <a:rPr lang="en-US" altLang="ko-KR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GetController.class</a:t>
            </a:r>
            <a:r>
              <a:rPr lang="en-US" altLang="ko-KR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ko-KR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...(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후략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7296F-B191-C0A1-A329-13F1586AE3B3}"/>
              </a:ext>
            </a:extLst>
          </p:cNvPr>
          <p:cNvSpPr txBox="1"/>
          <p:nvPr/>
        </p:nvSpPr>
        <p:spPr>
          <a:xfrm>
            <a:off x="5860473" y="2681769"/>
            <a:ext cx="2011216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7F99"/>
                </a:solidFill>
                <a:latin typeface="Consolas" panose="020B0609020204030204" pitchFamily="49" charset="0"/>
              </a:rPr>
              <a:t>Get</a:t>
            </a:r>
            <a:r>
              <a:rPr lang="en-US" altLang="ko-KR" sz="120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Controller.java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65375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5.7.2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적용하기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이어서 아래와 같이 로그를 출력하는 코드를 삽입해보자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764F595-D207-07B7-8428-8FF961273226}"/>
              </a:ext>
            </a:extLst>
          </p:cNvPr>
          <p:cNvGrpSpPr/>
          <p:nvPr/>
        </p:nvGrpSpPr>
        <p:grpSpPr>
          <a:xfrm>
            <a:off x="998148" y="1894102"/>
            <a:ext cx="9659956" cy="2492990"/>
            <a:chOff x="938771" y="2523494"/>
            <a:chExt cx="9659956" cy="24929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6F2EA5-EF3F-1027-7470-FDEA355C94BE}"/>
                </a:ext>
              </a:extLst>
            </p:cNvPr>
            <p:cNvSpPr txBox="1"/>
            <p:nvPr/>
          </p:nvSpPr>
          <p:spPr>
            <a:xfrm>
              <a:off x="938771" y="2523494"/>
              <a:ext cx="9659956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//http://localhost:8080/api/v1/get-api/hello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@RequestMapping(value = "/hello", method =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RequestMethod.GET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public String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getHello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(){</a:t>
              </a:r>
            </a:p>
            <a:p>
              <a:r>
                <a:rPr lang="en-US" altLang="ko-KR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        LOGGER.info("</a:t>
              </a:r>
              <a:r>
                <a:rPr lang="en-US" altLang="ko-KR" sz="1200" b="1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getHello</a:t>
              </a:r>
              <a:r>
                <a:rPr lang="en-US" altLang="ko-KR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메서드가 호출되었습니다</a:t>
              </a:r>
              <a:r>
                <a:rPr lang="en-US" altLang="ko-KR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.");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return "Hello World";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}</a:t>
              </a:r>
            </a:p>
            <a:p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//http://localhost:8080/api/v1/get-api/name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@GetMapping(value = "/name")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public String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getName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(){</a:t>
              </a:r>
            </a:p>
            <a:p>
              <a:r>
                <a:rPr lang="en-US" altLang="ko-KR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        LOGGER.info("</a:t>
              </a:r>
              <a:r>
                <a:rPr lang="en-US" altLang="ko-KR" sz="1200" b="1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getName</a:t>
              </a:r>
              <a:r>
                <a:rPr lang="en-US" altLang="ko-KR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메서드가 호출되었습니다</a:t>
              </a:r>
              <a:r>
                <a:rPr lang="en-US" altLang="ko-KR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.");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return "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Flature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";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}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67296F-B191-C0A1-A329-13F1586AE3B3}"/>
                </a:ext>
              </a:extLst>
            </p:cNvPr>
            <p:cNvSpPr txBox="1"/>
            <p:nvPr/>
          </p:nvSpPr>
          <p:spPr>
            <a:xfrm>
              <a:off x="8437419" y="2651182"/>
              <a:ext cx="2011216" cy="27699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67F99"/>
                  </a:solidFill>
                  <a:latin typeface="Consolas" panose="020B0609020204030204" pitchFamily="49" charset="0"/>
                </a:rPr>
                <a:t>Get</a:t>
              </a:r>
              <a:r>
                <a:rPr lang="en-US" altLang="ko-KR" sz="120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Controller.java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1396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5.7.2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적용하기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err="1">
                <a:latin typeface="+mn-ea"/>
              </a:rPr>
              <a:t>GetController</a:t>
            </a:r>
            <a:r>
              <a:rPr lang="ko-KR" altLang="en-US" sz="1400" b="1" dirty="0">
                <a:latin typeface="+mn-ea"/>
              </a:rPr>
              <a:t>의 코드를 수정하면 </a:t>
            </a:r>
            <a:r>
              <a:rPr lang="en-US" altLang="ko-KR" sz="1400" b="1" dirty="0">
                <a:latin typeface="+mn-ea"/>
              </a:rPr>
              <a:t>info </a:t>
            </a:r>
            <a:r>
              <a:rPr lang="ko-KR" altLang="en-US" sz="1400" b="1" dirty="0">
                <a:latin typeface="+mn-ea"/>
              </a:rPr>
              <a:t>레벨에서 로그가 출력된다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실제로 로그가 출력되는지 확인하기 위해 </a:t>
            </a:r>
            <a:r>
              <a:rPr lang="en-US" altLang="ko-KR" sz="1400" b="1" dirty="0">
                <a:latin typeface="+mn-ea"/>
              </a:rPr>
              <a:t>Swagger </a:t>
            </a:r>
            <a:r>
              <a:rPr lang="ko-KR" altLang="en-US" sz="1400" b="1" dirty="0">
                <a:latin typeface="+mn-ea"/>
              </a:rPr>
              <a:t>페이지에 접속해서 테스트를 진행해보겠다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아래와 같이 </a:t>
            </a:r>
            <a:r>
              <a:rPr lang="en-US" altLang="ko-KR" sz="1400" b="1" dirty="0">
                <a:latin typeface="+mn-ea"/>
              </a:rPr>
              <a:t>Logger</a:t>
            </a:r>
            <a:r>
              <a:rPr lang="ko-KR" altLang="en-US" sz="1400" b="1" dirty="0">
                <a:latin typeface="+mn-ea"/>
              </a:rPr>
              <a:t>를 삽입한 메서드를 선택한 후 </a:t>
            </a:r>
            <a:r>
              <a:rPr lang="en-US" altLang="ko-KR" sz="1400" b="1" dirty="0">
                <a:latin typeface="+mn-ea"/>
              </a:rPr>
              <a:t>[try it out]-[Execute] </a:t>
            </a:r>
            <a:r>
              <a:rPr lang="ko-KR" altLang="en-US" sz="1400" b="1" dirty="0">
                <a:latin typeface="+mn-ea"/>
              </a:rPr>
              <a:t>버튼을 눌러 테스트를 실행한다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혹은 </a:t>
            </a:r>
            <a:r>
              <a:rPr lang="en-US" altLang="ko-KR" sz="1400" b="1" dirty="0">
                <a:latin typeface="+mn-ea"/>
              </a:rPr>
              <a:t>Talend API tester </a:t>
            </a:r>
            <a:r>
              <a:rPr lang="ko-KR" altLang="en-US" sz="1400" b="1" dirty="0">
                <a:latin typeface="+mn-ea"/>
              </a:rPr>
              <a:t>에서 실행해본다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988EC3-F8A2-A9CB-C1FF-0A871AF5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45" y="4392255"/>
            <a:ext cx="8617393" cy="882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>
                <a:lumMod val="20000"/>
                <a:lumOff val="80000"/>
              </a:schemeClr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023A39-BB2B-00B0-6107-82A3E3DDD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26" y="2173234"/>
            <a:ext cx="4247612" cy="18667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>
                <a:lumMod val="20000"/>
                <a:lumOff val="80000"/>
              </a:schemeClr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5C250B-05AF-1821-93C5-099C35BC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45" y="5579685"/>
            <a:ext cx="9803013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95000"/>
              </a:schemeClr>
            </a:solidFill>
            <a:miter lim="800000"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B81CDB-AB17-D1C4-4050-F27C386D44C5}"/>
              </a:ext>
            </a:extLst>
          </p:cNvPr>
          <p:cNvSpPr/>
          <p:nvPr/>
        </p:nvSpPr>
        <p:spPr>
          <a:xfrm>
            <a:off x="8283039" y="5786070"/>
            <a:ext cx="1923803" cy="28222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976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5.7.2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적용하기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로그를 통해 컨트롤러에 들어오는 값을 확인하고 싶다면 아래와 같이 코드를 작성한다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이처럼 변수를 지정해 변수로 들어오는 값을 로깅할 수도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변수의 값이 들어갈 부분을 중괄호 </a:t>
            </a:r>
            <a:r>
              <a:rPr lang="en-US" altLang="ko-KR" sz="1400" b="1" dirty="0">
                <a:latin typeface="+mn-ea"/>
              </a:rPr>
              <a:t>({})</a:t>
            </a:r>
            <a:r>
              <a:rPr lang="ko-KR" altLang="en-US" sz="1400" b="1" dirty="0">
                <a:latin typeface="+mn-ea"/>
              </a:rPr>
              <a:t>로 지정하면 </a:t>
            </a:r>
            <a:r>
              <a:rPr lang="ko-KR" altLang="en-US" sz="1400" b="1" dirty="0" err="1">
                <a:latin typeface="+mn-ea"/>
              </a:rPr>
              <a:t>포매팅을</a:t>
            </a:r>
            <a:r>
              <a:rPr lang="ko-KR" altLang="en-US" sz="1400" b="1" dirty="0">
                <a:latin typeface="+mn-ea"/>
              </a:rPr>
              <a:t> 통해 로그 메시지가 구성된다</a:t>
            </a:r>
            <a:r>
              <a:rPr lang="en-US" altLang="ko-KR" sz="1400" b="1" dirty="0">
                <a:latin typeface="+mn-ea"/>
              </a:rPr>
              <a:t>. Swagger</a:t>
            </a:r>
            <a:r>
              <a:rPr lang="ko-KR" altLang="en-US" sz="1400" b="1" dirty="0">
                <a:latin typeface="+mn-ea"/>
              </a:rPr>
              <a:t>를 통해 ‘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Korea Love</a:t>
            </a:r>
            <a:r>
              <a:rPr lang="en-US" altLang="ko-KR" sz="1400" b="1" dirty="0">
                <a:latin typeface="+mn-ea"/>
              </a:rPr>
              <a:t>’ </a:t>
            </a:r>
            <a:r>
              <a:rPr lang="ko-KR" altLang="en-US" sz="1400" b="1" dirty="0">
                <a:latin typeface="+mn-ea"/>
              </a:rPr>
              <a:t>라는 단어를 입력하고 호출하면 아래와 같은 출력 결과를 확인할 수 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D763521-B062-8EDD-2F5E-7C88E8CDCA18}"/>
              </a:ext>
            </a:extLst>
          </p:cNvPr>
          <p:cNvGrpSpPr/>
          <p:nvPr/>
        </p:nvGrpSpPr>
        <p:grpSpPr>
          <a:xfrm>
            <a:off x="926896" y="1911915"/>
            <a:ext cx="9659956" cy="1200329"/>
            <a:chOff x="938771" y="2523494"/>
            <a:chExt cx="9659956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555BE5-682E-01C1-D840-600F5FFA9F9D}"/>
                </a:ext>
              </a:extLst>
            </p:cNvPr>
            <p:cNvSpPr txBox="1"/>
            <p:nvPr/>
          </p:nvSpPr>
          <p:spPr>
            <a:xfrm>
              <a:off x="938771" y="2523494"/>
              <a:ext cx="9659956" cy="12003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//http://localhost:8080/api/v1/get-api/variable1/{String 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값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@GetMapping(value = "variable1/{variable}")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public String getVariable1(@PathVariable String variable){</a:t>
              </a:r>
            </a:p>
            <a:p>
              <a:r>
                <a:rPr lang="en-US" altLang="ko-KR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        LOGGER.info("@</a:t>
              </a:r>
              <a:r>
                <a:rPr lang="en-US" altLang="ko-KR" sz="1200" b="1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PathVariable</a:t>
              </a:r>
              <a:r>
                <a:rPr lang="ko-KR" altLang="en-US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을 통해 들어온 값 </a:t>
              </a:r>
              <a:r>
                <a:rPr lang="en-US" altLang="ko-KR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: {}", variable);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return variable;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}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638006-0E62-8A41-255D-C8C7D2B8B8E4}"/>
                </a:ext>
              </a:extLst>
            </p:cNvPr>
            <p:cNvSpPr txBox="1"/>
            <p:nvPr/>
          </p:nvSpPr>
          <p:spPr>
            <a:xfrm>
              <a:off x="8437419" y="2651182"/>
              <a:ext cx="2011216" cy="27699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67F99"/>
                  </a:solidFill>
                  <a:latin typeface="Consolas" panose="020B0609020204030204" pitchFamily="49" charset="0"/>
                </a:rPr>
                <a:t>Get</a:t>
              </a:r>
              <a:r>
                <a:rPr lang="en-US" altLang="ko-KR" sz="120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Controller.java</a:t>
              </a:r>
              <a:endParaRPr lang="ko-KR" altLang="en-US" sz="12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8DAA7D5-F9BD-8F35-18C0-BB811F8F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30" y="3917430"/>
            <a:ext cx="3241776" cy="2349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32B2CB-E0A4-B238-389A-5B5FC97EEB1D}"/>
              </a:ext>
            </a:extLst>
          </p:cNvPr>
          <p:cNvSpPr/>
          <p:nvPr/>
        </p:nvSpPr>
        <p:spPr>
          <a:xfrm>
            <a:off x="1175657" y="5694218"/>
            <a:ext cx="3123211" cy="25908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9691D8-A194-9310-265D-F02CC3A6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27" y="3917430"/>
            <a:ext cx="5164480" cy="1606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9BE66A-CB73-DEAA-9259-A7D30CB6435C}"/>
              </a:ext>
            </a:extLst>
          </p:cNvPr>
          <p:cNvSpPr/>
          <p:nvPr/>
        </p:nvSpPr>
        <p:spPr>
          <a:xfrm>
            <a:off x="7479480" y="4732527"/>
            <a:ext cx="2270165" cy="259085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E77103C-B6C5-623A-83D8-B9EDF1D56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27" y="5786909"/>
            <a:ext cx="6675912" cy="336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5">
                <a:lumMod val="20000"/>
                <a:lumOff val="80000"/>
              </a:schemeClr>
            </a:solidFill>
            <a:miter lim="800000"/>
          </a:ln>
          <a:effectLst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ECB3B0-DEC7-9F23-437A-B272866DEBA0}"/>
              </a:ext>
            </a:extLst>
          </p:cNvPr>
          <p:cNvSpPr/>
          <p:nvPr/>
        </p:nvSpPr>
        <p:spPr>
          <a:xfrm>
            <a:off x="9019312" y="5784738"/>
            <a:ext cx="2270165" cy="259085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A14C15-E256-DB19-5D39-DA44A0AF0F31}"/>
              </a:ext>
            </a:extLst>
          </p:cNvPr>
          <p:cNvSpPr/>
          <p:nvPr/>
        </p:nvSpPr>
        <p:spPr>
          <a:xfrm>
            <a:off x="4567054" y="5823760"/>
            <a:ext cx="592775" cy="259085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6707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5.7.2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적용하기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로그를 통해 컨트롤러에 들어오는 값을 확인하고 싶다면 아래와 같이 코드를 작성한다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7EFC4D-A271-1925-1939-7904F1C9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79" y="1928276"/>
            <a:ext cx="8026813" cy="1987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19AE59-F075-85B5-D88D-F1DF5AA2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79" y="4308324"/>
            <a:ext cx="7988711" cy="1079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47589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1.2.2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자동 설정</a:t>
            </a:r>
            <a:endParaRPr lang="en-US" altLang="ko-KR" sz="1400" b="1" i="0" dirty="0">
              <a:solidFill>
                <a:srgbClr val="7030A0"/>
              </a:solidFill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스프링 부트는 스프링 프레임워크의 기능을 사용하기 위한 자동 설정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(Auto Configuration)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을 지원한다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자동 설정은 애플리케이션에 추가된 라이브러리를 실행하는 데 필요한 환경 설정을 알아서 찾아준다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즉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애플리케이션을 개발하는 데 필요한 의존성을 추가하면 프레임워크가 이를 자동으로 관리해준다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3D4144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3D4144"/>
              </a:solidFill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3D4144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3D4144"/>
              </a:solidFill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3D4144"/>
                </a:solidFill>
                <a:effectLst/>
                <a:latin typeface="NanumSquareRound"/>
              </a:rPr>
              <a:t>@SpringBootApplication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NanumSquareRound"/>
              </a:rPr>
              <a:t>어노테이션은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 여러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NanumSquareRound"/>
              </a:rPr>
              <a:t>어노테이션을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 합쳐 놓은 인터페이스지만 기능 위주로 보면 크게 다음 세 개의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NanumSquareRound"/>
              </a:rPr>
              <a:t>어노테이션을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 합쳐 놓은 구성이다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NanumSquareRound"/>
              </a:rPr>
              <a:t>. </a:t>
            </a:r>
            <a:r>
              <a:rPr lang="en-US" altLang="ko-KR" sz="1400" i="0" dirty="0">
                <a:effectLst/>
                <a:latin typeface="NanumSquareRound"/>
              </a:rPr>
              <a:t>(</a:t>
            </a:r>
            <a:r>
              <a:rPr lang="ko-KR" altLang="en-US" sz="1400" i="0" dirty="0">
                <a:effectLst/>
                <a:latin typeface="NanumSquareRound"/>
              </a:rPr>
              <a:t>마우스 포인트를 </a:t>
            </a:r>
            <a:r>
              <a:rPr lang="en-US" altLang="ko-KR" sz="1400" dirty="0">
                <a:latin typeface="Consolas" panose="020B0609020204030204" pitchFamily="49" charset="0"/>
              </a:rPr>
              <a:t>@</a:t>
            </a:r>
            <a:r>
              <a:rPr lang="en-US" altLang="ko-KR" sz="1400" dirty="0" err="1">
                <a:latin typeface="Consolas" panose="020B0609020204030204" pitchFamily="49" charset="0"/>
              </a:rPr>
              <a:t>SpringBootApplication</a:t>
            </a:r>
            <a:r>
              <a:rPr lang="ko-KR" altLang="en-US" sz="1400" dirty="0">
                <a:latin typeface="Consolas" panose="020B0609020204030204" pitchFamily="49" charset="0"/>
              </a:rPr>
              <a:t>에 올려놓으면 </a:t>
            </a:r>
            <a:r>
              <a:rPr lang="en-US" altLang="ko-KR" sz="1400" dirty="0">
                <a:latin typeface="Consolas" panose="020B0609020204030204" pitchFamily="49" charset="0"/>
              </a:rPr>
              <a:t>7</a:t>
            </a:r>
            <a:r>
              <a:rPr lang="ko-KR" altLang="en-US" sz="1400" dirty="0">
                <a:latin typeface="Consolas" panose="020B0609020204030204" pitchFamily="49" charset="0"/>
              </a:rPr>
              <a:t>개의 </a:t>
            </a:r>
            <a:r>
              <a:rPr lang="ko-KR" altLang="en-US" sz="1400" dirty="0" err="1">
                <a:latin typeface="Consolas" panose="020B0609020204030204" pitchFamily="49" charset="0"/>
              </a:rPr>
              <a:t>어노테이션을</a:t>
            </a:r>
            <a:r>
              <a:rPr lang="ko-KR" altLang="en-US" sz="1400" dirty="0">
                <a:latin typeface="Consolas" panose="020B0609020204030204" pitchFamily="49" charset="0"/>
              </a:rPr>
              <a:t> 포함하고 있는 것을 알 수 있다</a:t>
            </a:r>
            <a:r>
              <a:rPr lang="en-US" altLang="ko-KR" sz="1400" dirty="0">
                <a:latin typeface="Consolas" panose="020B0609020204030204" pitchFamily="49" charset="0"/>
              </a:rPr>
              <a:t>.)</a:t>
            </a:r>
          </a:p>
          <a:p>
            <a:pPr marL="0" indent="0" algn="l">
              <a:buNone/>
            </a:pPr>
            <a:r>
              <a:rPr lang="en-US" altLang="ko-KR" sz="1200" b="1" i="0" dirty="0">
                <a:solidFill>
                  <a:srgbClr val="3D4144"/>
                </a:solidFill>
                <a:effectLst/>
                <a:latin typeface="NanumSquareRound"/>
              </a:rPr>
              <a:t>  . @SpringBootConfiguration</a:t>
            </a:r>
          </a:p>
          <a:p>
            <a:pPr marL="0" indent="0" algn="l">
              <a:buNone/>
            </a:pPr>
            <a:r>
              <a:rPr lang="en-US" altLang="ko-KR" sz="1200" b="1" i="0" dirty="0">
                <a:solidFill>
                  <a:srgbClr val="3D4144"/>
                </a:solidFill>
                <a:effectLst/>
                <a:latin typeface="NanumSquareRound"/>
              </a:rPr>
              <a:t>  . @EnableAutoConfiguration</a:t>
            </a:r>
          </a:p>
          <a:p>
            <a:pPr marL="0" indent="0" algn="l">
              <a:buNone/>
            </a:pPr>
            <a:r>
              <a:rPr lang="en-US" altLang="ko-KR" sz="1200" b="1" i="0" dirty="0">
                <a:solidFill>
                  <a:srgbClr val="3D4144"/>
                </a:solidFill>
                <a:effectLst/>
                <a:latin typeface="NanumSquareRound"/>
              </a:rPr>
              <a:t>  . @ComponentScan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935ABB5-10B2-1F4C-9948-DFEBE3DB0CFE}"/>
              </a:ext>
            </a:extLst>
          </p:cNvPr>
          <p:cNvGrpSpPr/>
          <p:nvPr/>
        </p:nvGrpSpPr>
        <p:grpSpPr>
          <a:xfrm>
            <a:off x="961372" y="2491536"/>
            <a:ext cx="10158411" cy="1569660"/>
            <a:chOff x="1016794" y="3882926"/>
            <a:chExt cx="10158411" cy="1569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2F6269-110E-1C8E-35FF-13FF8B2677A5}"/>
                </a:ext>
              </a:extLst>
            </p:cNvPr>
            <p:cNvSpPr txBox="1"/>
            <p:nvPr/>
          </p:nvSpPr>
          <p:spPr>
            <a:xfrm>
              <a:off x="1016794" y="3882926"/>
              <a:ext cx="10158411" cy="1569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SpringBootApplication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Chapter1Application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static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main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[] </a:t>
              </a:r>
              <a:r>
                <a:rPr lang="en-US" altLang="ko-KR" sz="12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args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2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SpringApplication</a:t>
              </a:r>
              <a:r>
                <a:rPr lang="en-US" altLang="ko-KR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run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Chapter1Application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args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8E4ED8-D873-F531-F912-A58AB7AA7A4F}"/>
                </a:ext>
              </a:extLst>
            </p:cNvPr>
            <p:cNvSpPr txBox="1"/>
            <p:nvPr/>
          </p:nvSpPr>
          <p:spPr>
            <a:xfrm>
              <a:off x="9217235" y="3996047"/>
              <a:ext cx="1826817" cy="27699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Chapter1Application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935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1.2.2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자동 설정</a:t>
            </a:r>
            <a:endParaRPr lang="en-US" altLang="ko-KR" sz="1400" b="1" i="0" dirty="0">
              <a:solidFill>
                <a:srgbClr val="7030A0"/>
              </a:solidFill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i="0" dirty="0">
                <a:effectLst/>
                <a:latin typeface="NanumSquareRound"/>
              </a:rPr>
              <a:t>@SpringBootConfiguration:  </a:t>
            </a:r>
            <a:r>
              <a:rPr lang="ko-KR" altLang="en-US" sz="1200" b="1" i="0" dirty="0">
                <a:effectLst/>
                <a:latin typeface="NanumSquareRound"/>
              </a:rPr>
              <a:t>스프링 부트의 설정을 나타내는 </a:t>
            </a:r>
            <a:r>
              <a:rPr lang="ko-KR" altLang="en-US" sz="1200" b="1" i="0" dirty="0" err="1">
                <a:effectLst/>
                <a:latin typeface="NanumSquareRound"/>
              </a:rPr>
              <a:t>어노테이션이다</a:t>
            </a:r>
            <a:r>
              <a:rPr lang="en-US" altLang="ko-KR" sz="1200" b="1" i="0" dirty="0">
                <a:effectLst/>
                <a:latin typeface="NanumSquareRound"/>
              </a:rPr>
              <a:t>. </a:t>
            </a:r>
            <a:r>
              <a:rPr lang="ko-KR" altLang="en-US" sz="1200" b="1" i="0" dirty="0">
                <a:effectLst/>
                <a:latin typeface="NanumSquareRound"/>
              </a:rPr>
              <a:t>스프링의 </a:t>
            </a:r>
            <a:r>
              <a:rPr lang="en-US" altLang="ko-KR" sz="1200" b="1" i="0" dirty="0">
                <a:effectLst/>
                <a:latin typeface="NanumSquareRound"/>
              </a:rPr>
              <a:t>@Configuration</a:t>
            </a:r>
            <a:r>
              <a:rPr lang="ko-KR" altLang="en-US" sz="1200" b="1" i="0" dirty="0">
                <a:effectLst/>
                <a:latin typeface="NanumSquareRound"/>
              </a:rPr>
              <a:t>을 대체하며 스프링 부트 전용 </a:t>
            </a:r>
            <a:r>
              <a:rPr lang="ko-KR" altLang="en-US" sz="1200" b="1" i="0" dirty="0" err="1">
                <a:effectLst/>
                <a:latin typeface="NanumSquareRound"/>
              </a:rPr>
              <a:t>어노테이션이</a:t>
            </a:r>
            <a:endParaRPr lang="en-US" altLang="ko-KR" sz="1200" b="1" i="0" dirty="0">
              <a:effectLst/>
              <a:latin typeface="NanumSquareRound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latin typeface="NanumSquareRound"/>
              </a:rPr>
              <a:t>                                       </a:t>
            </a:r>
            <a:r>
              <a:rPr lang="ko-KR" altLang="en-US" sz="1200" b="1" i="0" dirty="0">
                <a:effectLst/>
                <a:latin typeface="NanumSquareRound"/>
              </a:rPr>
              <a:t>다</a:t>
            </a:r>
            <a:r>
              <a:rPr lang="en-US" altLang="ko-KR" sz="1200" b="1" i="0" dirty="0">
                <a:effectLst/>
                <a:latin typeface="NanumSquareRound"/>
              </a:rPr>
              <a:t>.  </a:t>
            </a:r>
            <a:r>
              <a:rPr lang="ko-KR" altLang="en-US" sz="1200" b="1" i="0" dirty="0">
                <a:effectLst/>
                <a:latin typeface="NanumSquareRound"/>
              </a:rPr>
              <a:t>테스트 </a:t>
            </a:r>
            <a:r>
              <a:rPr lang="ko-KR" altLang="en-US" sz="1200" b="1" i="0" dirty="0" err="1">
                <a:effectLst/>
                <a:latin typeface="NanumSquareRound"/>
              </a:rPr>
              <a:t>어노테이션을</a:t>
            </a:r>
            <a:r>
              <a:rPr lang="ko-KR" altLang="en-US" sz="1200" b="1" i="0" dirty="0">
                <a:effectLst/>
                <a:latin typeface="NanumSquareRound"/>
              </a:rPr>
              <a:t> 사용할 때 계속 이 </a:t>
            </a:r>
            <a:r>
              <a:rPr lang="ko-KR" altLang="en-US" sz="1200" b="1" i="0" dirty="0" err="1">
                <a:effectLst/>
                <a:latin typeface="NanumSquareRound"/>
              </a:rPr>
              <a:t>어노테이션을</a:t>
            </a:r>
            <a:r>
              <a:rPr lang="ko-KR" altLang="en-US" sz="1200" b="1" i="0" dirty="0">
                <a:effectLst/>
                <a:latin typeface="NanumSquareRound"/>
              </a:rPr>
              <a:t> 찾기 때문에 스프링 부트에서는 필수 </a:t>
            </a:r>
            <a:r>
              <a:rPr lang="ko-KR" altLang="en-US" sz="1200" b="1" i="0" dirty="0" err="1">
                <a:effectLst/>
                <a:latin typeface="NanumSquareRound"/>
              </a:rPr>
              <a:t>어노테이션이다</a:t>
            </a:r>
            <a:r>
              <a:rPr lang="en-US" altLang="ko-KR" sz="1200" b="1" i="0" dirty="0">
                <a:effectLst/>
                <a:latin typeface="NanumSquareRound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i="0" dirty="0">
                <a:effectLst/>
                <a:latin typeface="NanumSquareRound"/>
              </a:rPr>
              <a:t>@EnableAutoConfiguration: </a:t>
            </a:r>
            <a:r>
              <a:rPr lang="ko-KR" altLang="en-US" sz="1200" b="1" i="0" dirty="0">
                <a:effectLst/>
                <a:latin typeface="NanumSquareRound"/>
              </a:rPr>
              <a:t>자동 설정의 핵심 </a:t>
            </a:r>
            <a:r>
              <a:rPr lang="ko-KR" altLang="en-US" sz="1200" b="1" i="0" dirty="0" err="1">
                <a:effectLst/>
                <a:latin typeface="NanumSquareRound"/>
              </a:rPr>
              <a:t>어노테이션이다</a:t>
            </a:r>
            <a:r>
              <a:rPr lang="en-US" altLang="ko-KR" sz="1200" b="1" i="0" dirty="0">
                <a:effectLst/>
                <a:latin typeface="NanumSquareRound"/>
              </a:rPr>
              <a:t>. </a:t>
            </a:r>
            <a:r>
              <a:rPr lang="ko-KR" altLang="en-US" sz="1200" b="1" i="0" dirty="0">
                <a:effectLst/>
                <a:latin typeface="NanumSquareRound"/>
              </a:rPr>
              <a:t>클래스 경로에 지정된 내용을 기반으로 설정 자동화를 수행한다</a:t>
            </a:r>
            <a:r>
              <a:rPr lang="en-US" altLang="ko-KR" sz="1200" b="1" i="0" dirty="0">
                <a:effectLst/>
                <a:latin typeface="NanumSquareRound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i="0" dirty="0">
                <a:effectLst/>
                <a:latin typeface="NanumSquareRound"/>
              </a:rPr>
              <a:t>@ComponentScan:  </a:t>
            </a:r>
            <a:r>
              <a:rPr lang="en-US" altLang="ko-KR" sz="1200" b="1" i="0" dirty="0" err="1">
                <a:effectLst/>
                <a:latin typeface="NanumSquareRound"/>
              </a:rPr>
              <a:t>basePackages</a:t>
            </a:r>
            <a:r>
              <a:rPr lang="en-US" altLang="ko-KR" sz="1200" b="1" i="0" dirty="0">
                <a:effectLst/>
                <a:latin typeface="NanumSquareRound"/>
              </a:rPr>
              <a:t> </a:t>
            </a:r>
            <a:r>
              <a:rPr lang="ko-KR" altLang="en-US" sz="1200" b="1" i="0" dirty="0">
                <a:effectLst/>
                <a:latin typeface="NanumSquareRound"/>
              </a:rPr>
              <a:t>프로퍼티 값에 별도의 경로를 설정하지 않으면 해당 </a:t>
            </a:r>
            <a:r>
              <a:rPr lang="ko-KR" altLang="en-US" sz="1200" b="1" i="0" dirty="0" err="1">
                <a:effectLst/>
                <a:latin typeface="NanumSquareRound"/>
              </a:rPr>
              <a:t>어노테이션이</a:t>
            </a:r>
            <a:r>
              <a:rPr lang="ko-KR" altLang="en-US" sz="1200" b="1" i="0" dirty="0">
                <a:effectLst/>
                <a:latin typeface="NanumSquareRound"/>
              </a:rPr>
              <a:t> 위치한 패키지가 루트 경로가 된다</a:t>
            </a:r>
            <a:r>
              <a:rPr lang="en-US" altLang="ko-KR" sz="1200" b="1" i="0" dirty="0">
                <a:effectLst/>
                <a:latin typeface="NanumSquareRound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b="1" i="0" dirty="0">
              <a:effectLst/>
              <a:latin typeface="NanumSquareRound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/>
              <a:t>스프링 부트 어플리케이션은 </a:t>
            </a:r>
            <a:r>
              <a:rPr lang="en-US" altLang="ko-KR" sz="1200" b="1" dirty="0"/>
              <a:t>Bean</a:t>
            </a:r>
            <a:r>
              <a:rPr lang="ko-KR" altLang="en-US" sz="1200" b="1" dirty="0"/>
              <a:t>을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번 등록한다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처음에 </a:t>
            </a:r>
            <a:r>
              <a:rPr lang="en-US" altLang="ko-KR" sz="1200" b="1" dirty="0" err="1"/>
              <a:t>ComponentScan</a:t>
            </a:r>
            <a:r>
              <a:rPr lang="ko-KR" altLang="en-US" sz="1200" b="1" dirty="0"/>
              <a:t>으로 등록하고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그 후에 </a:t>
            </a:r>
            <a:r>
              <a:rPr lang="en-US" altLang="ko-KR" sz="1200" b="1" dirty="0" err="1"/>
              <a:t>EnableAutoConfiguration</a:t>
            </a:r>
            <a:r>
              <a:rPr lang="ko-KR" altLang="en-US" sz="1200" b="1" dirty="0"/>
              <a:t>으로 추가적인 </a:t>
            </a:r>
            <a:r>
              <a:rPr lang="en-US" altLang="ko-KR" sz="1200" b="1" dirty="0"/>
              <a:t>Bean</a:t>
            </a:r>
            <a:r>
              <a:rPr lang="ko-KR" altLang="en-US" sz="1200" b="1" dirty="0"/>
              <a:t>들을 읽어서 등록한다</a:t>
            </a:r>
            <a:r>
              <a:rPr lang="en-US" altLang="ko-KR" sz="1200" b="1" dirty="0"/>
              <a:t>. </a:t>
            </a:r>
            <a:r>
              <a:rPr lang="ko-KR" altLang="en-US" sz="1200" b="1" i="0" dirty="0">
                <a:effectLst/>
                <a:latin typeface="NanumSquareRound"/>
              </a:rPr>
              <a:t>스프링 부트 애플리케이션이 실행되면 </a:t>
            </a:r>
            <a:r>
              <a:rPr lang="en-US" altLang="ko-KR" sz="1200" b="1" i="0" dirty="0">
                <a:effectLst/>
                <a:latin typeface="NanumSquareRound"/>
              </a:rPr>
              <a:t>@ComponentScan </a:t>
            </a:r>
            <a:r>
              <a:rPr lang="ko-KR" altLang="en-US" sz="1200" b="1" i="0" dirty="0" err="1">
                <a:effectLst/>
                <a:latin typeface="NanumSquareRound"/>
              </a:rPr>
              <a:t>어노테이션이</a:t>
            </a:r>
            <a:r>
              <a:rPr lang="ko-KR" altLang="en-US" sz="1200" b="1" i="0" dirty="0">
                <a:effectLst/>
                <a:latin typeface="NanumSquareRound"/>
              </a:rPr>
              <a:t> </a:t>
            </a:r>
            <a:r>
              <a:rPr lang="en-US" altLang="ko-KR" sz="1200" b="1" i="0" dirty="0">
                <a:effectLst/>
                <a:latin typeface="NanumSquareRound"/>
              </a:rPr>
              <a:t>@Component </a:t>
            </a:r>
            <a:r>
              <a:rPr lang="ko-KR" altLang="en-US" sz="1200" b="1" i="0" dirty="0">
                <a:effectLst/>
                <a:latin typeface="NanumSquareRound"/>
              </a:rPr>
              <a:t>시리즈 </a:t>
            </a:r>
            <a:r>
              <a:rPr lang="ko-KR" altLang="en-US" sz="1200" b="1" i="0" dirty="0" err="1">
                <a:effectLst/>
                <a:latin typeface="NanumSquareRound"/>
              </a:rPr>
              <a:t>어노테이션이</a:t>
            </a:r>
            <a:r>
              <a:rPr lang="ko-KR" altLang="en-US" sz="1200" b="1" i="0" dirty="0">
                <a:effectLst/>
                <a:latin typeface="NanumSquareRound"/>
              </a:rPr>
              <a:t> 붙은 클래스를 발견해 빈</a:t>
            </a:r>
            <a:r>
              <a:rPr lang="en-US" altLang="ko-KR" sz="1200" b="1" i="0" dirty="0">
                <a:effectLst/>
                <a:latin typeface="NanumSquareRound"/>
              </a:rPr>
              <a:t>(bean)</a:t>
            </a:r>
            <a:r>
              <a:rPr lang="ko-KR" altLang="en-US" sz="1200" b="1" i="0" dirty="0">
                <a:effectLst/>
                <a:latin typeface="NanumSquareRound"/>
              </a:rPr>
              <a:t>으로 등록한다</a:t>
            </a:r>
            <a:r>
              <a:rPr lang="en-US" altLang="ko-KR" sz="1200" b="1" i="0" dirty="0">
                <a:effectLst/>
                <a:latin typeface="NanumSquareRound"/>
              </a:rPr>
              <a:t>. </a:t>
            </a:r>
            <a:r>
              <a:rPr lang="ko-KR" altLang="en-US" sz="1200" b="1" i="0" dirty="0">
                <a:effectLst/>
                <a:latin typeface="NanumSquareRound"/>
              </a:rPr>
              <a:t>이후 </a:t>
            </a:r>
            <a:r>
              <a:rPr lang="en-US" altLang="ko-KR" sz="1200" b="1" i="0" dirty="0">
                <a:effectLst/>
                <a:latin typeface="NanumSquareRound"/>
              </a:rPr>
              <a:t>@EnableAutoConfiguration </a:t>
            </a:r>
            <a:r>
              <a:rPr lang="ko-KR" altLang="en-US" sz="1200" b="1" i="0" dirty="0" err="1">
                <a:effectLst/>
                <a:latin typeface="NanumSquareRound"/>
              </a:rPr>
              <a:t>어노테이션을</a:t>
            </a:r>
            <a:r>
              <a:rPr lang="ko-KR" altLang="en-US" sz="1200" b="1" i="0" dirty="0">
                <a:effectLst/>
                <a:latin typeface="NanumSquareRound"/>
              </a:rPr>
              <a:t> 통해 ‘</a:t>
            </a:r>
            <a:r>
              <a:rPr lang="en-US" altLang="ko-KR" sz="1200" b="1" i="0" dirty="0">
                <a:effectLst/>
                <a:latin typeface="NanumSquareRound"/>
              </a:rPr>
              <a:t>spring-boot-autoconfigure’ </a:t>
            </a:r>
            <a:r>
              <a:rPr lang="ko-KR" altLang="en-US" sz="1200" b="1" i="0" dirty="0">
                <a:effectLst/>
                <a:latin typeface="NanumSquareRound"/>
              </a:rPr>
              <a:t>패키지 안에 </a:t>
            </a:r>
            <a:r>
              <a:rPr lang="en-US" altLang="ko-KR" sz="1200" b="1" i="0" dirty="0" err="1">
                <a:solidFill>
                  <a:srgbClr val="FF0000"/>
                </a:solidFill>
                <a:effectLst/>
                <a:latin typeface="NanumSquareRound"/>
              </a:rPr>
              <a:t>spring.factories</a:t>
            </a:r>
            <a:r>
              <a:rPr lang="en-US" altLang="ko-KR" sz="1200" b="1" i="0" dirty="0">
                <a:effectLst/>
                <a:latin typeface="NanumSquareRound"/>
              </a:rPr>
              <a:t> </a:t>
            </a:r>
            <a:r>
              <a:rPr lang="ko-KR" altLang="en-US" sz="1200" b="1" i="0" dirty="0">
                <a:effectLst/>
                <a:latin typeface="NanumSquareRound"/>
              </a:rPr>
              <a:t>파일을 추가해 다양한 자동 설정이 일부 조건을 거쳐 적용 된다</a:t>
            </a:r>
            <a:r>
              <a:rPr lang="en-US" altLang="ko-KR" sz="1200" b="1" i="0" dirty="0">
                <a:effectLst/>
                <a:latin typeface="NanumSquareRound"/>
              </a:rPr>
              <a:t>.</a:t>
            </a:r>
            <a:endParaRPr lang="en-US" altLang="ko-KR" sz="12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1" i="0" dirty="0">
                <a:effectLst/>
                <a:latin typeface="NanumSquareRound"/>
              </a:rPr>
              <a:t>@ComponentScan</a:t>
            </a:r>
            <a:r>
              <a:rPr lang="ko-KR" altLang="en-US" sz="1100" b="1" i="0" dirty="0">
                <a:effectLst/>
                <a:latin typeface="NanumSquareRound"/>
              </a:rPr>
              <a:t>은 해당 패키지에서 </a:t>
            </a:r>
            <a:r>
              <a:rPr lang="en-US" altLang="ko-KR" sz="1100" b="1" i="0" dirty="0">
                <a:effectLst/>
                <a:latin typeface="NanumSquareRound"/>
              </a:rPr>
              <a:t>@Component </a:t>
            </a:r>
            <a:r>
              <a:rPr lang="ko-KR" altLang="en-US" sz="1100" b="1" i="0" dirty="0" err="1">
                <a:effectLst/>
                <a:latin typeface="NanumSquareRound"/>
              </a:rPr>
              <a:t>어노테이션을</a:t>
            </a:r>
            <a:r>
              <a:rPr lang="ko-KR" altLang="en-US" sz="1100" b="1" i="0" dirty="0">
                <a:effectLst/>
                <a:latin typeface="NanumSquareRound"/>
              </a:rPr>
              <a:t> 가진 </a:t>
            </a:r>
            <a:r>
              <a:rPr lang="en-US" altLang="ko-KR" sz="1100" b="1" i="0" dirty="0">
                <a:effectLst/>
                <a:latin typeface="NanumSquareRound"/>
              </a:rPr>
              <a:t>Bean</a:t>
            </a:r>
            <a:r>
              <a:rPr lang="ko-KR" altLang="en-US" sz="1100" b="1" i="0" dirty="0">
                <a:effectLst/>
                <a:latin typeface="NanumSquareRound"/>
              </a:rPr>
              <a:t>들 </a:t>
            </a:r>
            <a:r>
              <a:rPr lang="en-US" altLang="ko-KR" sz="1100" b="1" dirty="0">
                <a:latin typeface="NanumSquareRound"/>
              </a:rPr>
              <a:t>(@Controller, @</a:t>
            </a:r>
            <a:r>
              <a:rPr lang="en-US" altLang="ko-KR" sz="1100" b="1" dirty="0" err="1">
                <a:latin typeface="NanumSquareRound"/>
              </a:rPr>
              <a:t>RestController</a:t>
            </a:r>
            <a:r>
              <a:rPr lang="en-US" altLang="ko-KR" sz="1100" b="1" dirty="0">
                <a:latin typeface="NanumSquareRound"/>
              </a:rPr>
              <a:t>, @Service, @Repository, @Component, @</a:t>
            </a:r>
            <a:r>
              <a:rPr lang="en-US" altLang="ko-KR" sz="1100" b="1" i="0" dirty="0">
                <a:effectLst/>
                <a:latin typeface="NanumSquareRound"/>
              </a:rPr>
              <a:t>Configuration, </a:t>
            </a:r>
            <a:r>
              <a:rPr lang="ko-KR" altLang="en-US" sz="1100" b="1" i="0" dirty="0">
                <a:effectLst/>
                <a:latin typeface="NanumSquareRound"/>
              </a:rPr>
              <a:t>포함</a:t>
            </a:r>
            <a:r>
              <a:rPr lang="en-US" altLang="ko-KR" sz="1100" b="1" i="0" dirty="0">
                <a:effectLst/>
                <a:latin typeface="NanumSquareRound"/>
              </a:rPr>
              <a:t>)</a:t>
            </a:r>
            <a:r>
              <a:rPr lang="ko-KR" altLang="en-US" sz="1100" b="1" i="0" dirty="0">
                <a:effectLst/>
                <a:latin typeface="NanumSquareRound"/>
              </a:rPr>
              <a:t>을 스캔해서 등록한다</a:t>
            </a:r>
            <a:r>
              <a:rPr lang="en-US" altLang="ko-KR" sz="1100" b="1" i="0" dirty="0">
                <a:effectLst/>
                <a:latin typeface="NanumSquareRound"/>
              </a:rPr>
              <a:t>. </a:t>
            </a:r>
            <a:r>
              <a:rPr lang="ko-KR" altLang="en-US" sz="1100" b="1" i="0" dirty="0">
                <a:effectLst/>
                <a:latin typeface="NanumSquareRound"/>
              </a:rPr>
              <a:t> </a:t>
            </a:r>
            <a:r>
              <a:rPr lang="en-US" altLang="ko-KR" sz="1100" b="1" dirty="0" err="1">
                <a:latin typeface="+mn-ea"/>
              </a:rPr>
              <a:t>AutoConfiguration</a:t>
            </a:r>
            <a:r>
              <a:rPr lang="ko-KR" altLang="en-US" sz="1100" b="1" dirty="0">
                <a:latin typeface="+mn-ea"/>
              </a:rPr>
              <a:t>은 결국 </a:t>
            </a:r>
            <a:r>
              <a:rPr lang="en-US" altLang="ko-KR" sz="1100" b="1" dirty="0">
                <a:latin typeface="+mn-ea"/>
              </a:rPr>
              <a:t>Configuration</a:t>
            </a:r>
            <a:r>
              <a:rPr lang="ko-KR" altLang="en-US" sz="1100" b="1" dirty="0">
                <a:latin typeface="+mn-ea"/>
              </a:rPr>
              <a:t>이다</a:t>
            </a:r>
            <a:r>
              <a:rPr lang="en-US" altLang="ko-KR" sz="1100" b="1" dirty="0">
                <a:latin typeface="+mn-ea"/>
              </a:rPr>
              <a:t>. </a:t>
            </a:r>
            <a:r>
              <a:rPr lang="ko-KR" altLang="en-US" sz="1100" b="1" dirty="0">
                <a:latin typeface="+mn-ea"/>
              </a:rPr>
              <a:t>즉</a:t>
            </a:r>
            <a:r>
              <a:rPr lang="en-US" altLang="ko-KR" sz="1100" b="1" dirty="0">
                <a:latin typeface="+mn-ea"/>
              </a:rPr>
              <a:t>, Bean</a:t>
            </a:r>
            <a:r>
              <a:rPr lang="ko-KR" altLang="en-US" sz="1100" b="1" dirty="0">
                <a:latin typeface="+mn-ea"/>
              </a:rPr>
              <a:t>을 등록하는 자바 설정 파일이다</a:t>
            </a:r>
            <a:r>
              <a:rPr lang="en-US" altLang="ko-KR" sz="1100" b="1" dirty="0">
                <a:latin typeface="+mn-ea"/>
              </a:rPr>
              <a:t>. </a:t>
            </a:r>
            <a:r>
              <a:rPr lang="en-US" altLang="ko-KR" sz="1100" b="1" dirty="0" err="1">
                <a:latin typeface="+mn-ea"/>
              </a:rPr>
              <a:t>spring.factories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내부에 여러 </a:t>
            </a:r>
            <a:r>
              <a:rPr lang="en-US" altLang="ko-KR" sz="1100" b="1" dirty="0">
                <a:latin typeface="+mn-ea"/>
              </a:rPr>
              <a:t>Configuration </a:t>
            </a:r>
            <a:r>
              <a:rPr lang="ko-KR" altLang="en-US" sz="1100" b="1" dirty="0">
                <a:latin typeface="+mn-ea"/>
              </a:rPr>
              <a:t>들이 있고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조건에 따라 </a:t>
            </a:r>
            <a:r>
              <a:rPr lang="en-US" altLang="ko-KR" sz="1100" b="1" dirty="0">
                <a:latin typeface="+mn-ea"/>
              </a:rPr>
              <a:t>Bean</a:t>
            </a:r>
            <a:r>
              <a:rPr lang="ko-KR" altLang="en-US" sz="1100" b="1" dirty="0">
                <a:latin typeface="+mn-ea"/>
              </a:rPr>
              <a:t>을 등록한다</a:t>
            </a:r>
            <a:r>
              <a:rPr lang="en-US" altLang="ko-KR" sz="1100" b="1" dirty="0">
                <a:latin typeface="+mn-ea"/>
              </a:rPr>
              <a:t>. </a:t>
            </a:r>
            <a:r>
              <a:rPr lang="ko-KR" altLang="en-US" sz="1100" b="1" dirty="0">
                <a:latin typeface="+mn-ea"/>
              </a:rPr>
              <a:t>따라서 메인 클래스</a:t>
            </a:r>
            <a:r>
              <a:rPr lang="en-US" altLang="ko-KR" sz="1100" b="1" dirty="0">
                <a:latin typeface="+mn-ea"/>
              </a:rPr>
              <a:t>(@SpringBootApplication)</a:t>
            </a:r>
            <a:r>
              <a:rPr lang="ko-KR" altLang="en-US" sz="1100" b="1" dirty="0">
                <a:latin typeface="+mn-ea"/>
              </a:rPr>
              <a:t>를 실행하면</a:t>
            </a:r>
            <a:r>
              <a:rPr lang="en-US" altLang="ko-KR" sz="1100" b="1" dirty="0">
                <a:latin typeface="+mn-ea"/>
              </a:rPr>
              <a:t>, @EnableAutoConfiguration</a:t>
            </a:r>
            <a:r>
              <a:rPr lang="ko-KR" altLang="en-US" sz="1100" b="1" dirty="0">
                <a:latin typeface="+mn-ea"/>
              </a:rPr>
              <a:t>에 의해 </a:t>
            </a:r>
            <a:r>
              <a:rPr lang="en-US" altLang="ko-KR" sz="1100" b="1" dirty="0" err="1">
                <a:latin typeface="+mn-ea"/>
              </a:rPr>
              <a:t>spring.factories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안에 들어있는 수많은 자동 설정들이 조건에 따라 적용이 되어 수 많은 </a:t>
            </a:r>
            <a:r>
              <a:rPr lang="en-US" altLang="ko-KR" sz="1100" b="1" dirty="0">
                <a:latin typeface="+mn-ea"/>
              </a:rPr>
              <a:t>Bean</a:t>
            </a:r>
            <a:r>
              <a:rPr lang="ko-KR" altLang="en-US" sz="1100" b="1" dirty="0">
                <a:latin typeface="+mn-ea"/>
              </a:rPr>
              <a:t>들이 생성되고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스프링 부트 어플리케이션이 실행된다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491" y="6077781"/>
            <a:ext cx="5292761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 &lt;</a:t>
            </a:r>
            <a:r>
              <a:rPr lang="en-US" altLang="ko-KR" sz="1200" b="1" dirty="0" err="1">
                <a:solidFill>
                  <a:srgbClr val="0070C0"/>
                </a:solidFill>
              </a:rPr>
              <a:t>context:component-scanbase-package</a:t>
            </a:r>
            <a:r>
              <a:rPr lang="en-US" altLang="ko-KR" sz="1200" b="1" dirty="0">
                <a:solidFill>
                  <a:srgbClr val="0070C0"/>
                </a:solidFill>
              </a:rPr>
              <a:t>=</a:t>
            </a:r>
            <a:r>
              <a:rPr lang="en-US" altLang="ko-KR" sz="1200" b="1" i="1" dirty="0">
                <a:solidFill>
                  <a:srgbClr val="0070C0"/>
                </a:solidFill>
              </a:rPr>
              <a:t>"com.myspring.pro30" /&gt;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491" y="5769049"/>
            <a:ext cx="7394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servlet-context.xml (</a:t>
            </a:r>
            <a:r>
              <a:rPr lang="ko-KR" altLang="en-US" sz="1200" b="1" dirty="0">
                <a:solidFill>
                  <a:srgbClr val="0070C0"/>
                </a:solidFill>
              </a:rPr>
              <a:t>이래와 같이 스프링에선 설정해야 하나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</a:rPr>
              <a:t>스프링부트에선 </a:t>
            </a:r>
            <a:r>
              <a:rPr lang="ko-KR" altLang="en-US" sz="1200" b="1" dirty="0" err="1">
                <a:solidFill>
                  <a:srgbClr val="0070C0"/>
                </a:solidFill>
              </a:rPr>
              <a:t>어노테이션으로</a:t>
            </a:r>
            <a:r>
              <a:rPr lang="ko-KR" altLang="en-US" sz="1200" b="1" dirty="0">
                <a:solidFill>
                  <a:srgbClr val="0070C0"/>
                </a:solidFill>
              </a:rPr>
              <a:t> 처리한다</a:t>
            </a:r>
            <a:r>
              <a:rPr lang="en-US" altLang="ko-KR" sz="1200" b="1" dirty="0">
                <a:solidFill>
                  <a:srgbClr val="0070C0"/>
                </a:solidFill>
              </a:rPr>
              <a:t>.)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2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01 </a:t>
            </a:r>
            <a:r>
              <a:rPr lang="ko-KR" altLang="en-US" sz="2400" b="1">
                <a:solidFill>
                  <a:srgbClr val="7030A0"/>
                </a:solidFill>
              </a:rPr>
              <a:t>스프링 부트란</a:t>
            </a:r>
            <a:r>
              <a:rPr lang="en-US" altLang="ko-KR" sz="2400" b="1">
                <a:solidFill>
                  <a:srgbClr val="7030A0"/>
                </a:solidFill>
              </a:rPr>
              <a:t>?</a:t>
            </a:r>
            <a:endParaRPr lang="ko-KR" altLang="en-US" sz="2400" b="1">
              <a:solidFill>
                <a:srgbClr val="7030A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2526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latin typeface="NanumSquareRound"/>
              </a:rPr>
              <a:t>spring.factories </a:t>
            </a:r>
            <a:r>
              <a:rPr lang="ko-KR" altLang="en-US" sz="1400" b="1">
                <a:latin typeface="NanumSquareRound"/>
              </a:rPr>
              <a:t>파일을 열어보자</a:t>
            </a:r>
            <a:r>
              <a:rPr lang="en-US" altLang="ko-KR" sz="1400" b="1">
                <a:latin typeface="NanumSquareRound"/>
              </a:rPr>
              <a:t>.</a:t>
            </a:r>
            <a:endParaRPr lang="en-US" altLang="ko-KR" sz="1400" b="1" i="0">
              <a:effectLst/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27964" y="1480829"/>
            <a:ext cx="3405800" cy="2162605"/>
            <a:chOff x="1246624" y="1381316"/>
            <a:chExt cx="3405800" cy="2162605"/>
          </a:xfrm>
          <a:solidFill>
            <a:schemeClr val="bg1"/>
          </a:solidFill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46624" y="1381316"/>
              <a:ext cx="1648055" cy="219106"/>
            </a:xfrm>
            <a:prstGeom prst="rect">
              <a:avLst/>
            </a:prstGeom>
            <a:grp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83062" y="1698955"/>
              <a:ext cx="2267266" cy="200053"/>
            </a:xfrm>
            <a:prstGeom prst="rect">
              <a:avLst/>
            </a:prstGeom>
            <a:grpFill/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46894" y="2162603"/>
              <a:ext cx="2905530" cy="1381318"/>
            </a:xfrm>
            <a:prstGeom prst="rect">
              <a:avLst/>
            </a:prstGeom>
            <a:grpFill/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71703" y="1998521"/>
            <a:ext cx="6303011" cy="41002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027964" y="1480829"/>
            <a:ext cx="3553975" cy="22562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1.2.3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내장 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WAS</a:t>
            </a:r>
            <a:endParaRPr lang="ko-KR" altLang="en-US" sz="1400" b="1" i="0" dirty="0">
              <a:solidFill>
                <a:srgbClr val="7030A0"/>
              </a:solidFill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스프링 부트의 각 웹 애플리케이션에는 내장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WAS(Web Application Server)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가 존재한다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스프링 부트의 자동 설정 기능은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톰캣에도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적용되므로 특별한 설정 없이도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톰캣을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실행할 수 있으며 필요에 따라서는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톰캣이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아닌 다른 웹서버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(Jetty, Undertow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등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으로 대체할 수도 있다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i="0" dirty="0">
              <a:solidFill>
                <a:srgbClr val="3D4144"/>
              </a:solidFill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1.2.4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모니터링</a:t>
            </a:r>
            <a:endParaRPr lang="en-US" altLang="ko-KR" sz="1400" b="1" i="0" dirty="0">
              <a:solidFill>
                <a:srgbClr val="7030A0"/>
              </a:solidFill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개발이 끝나고 서비스를 운영하는 시기에는 해당 시스템이 사용하는 스레드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메모리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세션 등의 주요 요소들을 모니터링 해야 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스프링 부트에는 스프링 부트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액추에이터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(Spring Boot Actuator)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라는 자체 모니터링 도구가 있다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이 부분은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11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장에서 자세히 다룬다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040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ko-KR" altLang="en-US" sz="1400" b="1" i="0" dirty="0"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2.1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서버 간 통신</a:t>
            </a:r>
            <a:endParaRPr lang="en-US" altLang="ko-KR" sz="1400" b="1" i="0" dirty="0">
              <a:solidFill>
                <a:srgbClr val="7030A0"/>
              </a:solidFill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스프링 부트의 동작 방식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2.3 </a:t>
            </a:r>
            <a:r>
              <a:rPr lang="ko-KR" altLang="en-US" sz="1400" b="1" i="0" dirty="0" err="1">
                <a:solidFill>
                  <a:srgbClr val="7030A0"/>
                </a:solidFill>
                <a:effectLst/>
                <a:latin typeface="+mn-ea"/>
              </a:rPr>
              <a:t>레이어드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아키텍처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(layered architecture)</a:t>
            </a:r>
            <a:endParaRPr lang="en-US" altLang="ko-KR" sz="1400" b="1" i="0" dirty="0">
              <a:solidFill>
                <a:srgbClr val="7030A0"/>
              </a:solidFill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2.4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디자인 패턴</a:t>
            </a:r>
            <a:endParaRPr lang="en-US" altLang="ko-KR" sz="1400" b="1" i="0" dirty="0">
              <a:solidFill>
                <a:srgbClr val="7030A0"/>
              </a:solidFill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2.5 REST API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i="0" dirty="0">
              <a:solidFill>
                <a:srgbClr val="7030A0"/>
              </a:solidFill>
              <a:effectLst/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ko-KR" altLang="en-US" sz="1400" b="1" i="0" dirty="0">
              <a:solidFill>
                <a:srgbClr val="7030A0"/>
              </a:solidFill>
              <a:effectLst/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0705B7-DF45-52B6-524A-FBE14D75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666" y="3645605"/>
            <a:ext cx="3730747" cy="23147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B22952-D692-090A-F339-4D816D30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203" y="1285555"/>
            <a:ext cx="4305521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 fontScale="92500"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애플리케이션 동작 배경을 알아보자</a:t>
            </a:r>
            <a:r>
              <a:rPr lang="en-US" altLang="ko-KR" sz="1400" b="1" dirty="0">
                <a:latin typeface="+mn-ea"/>
              </a:rPr>
              <a:t>.</a:t>
            </a:r>
            <a:endParaRPr lang="ko-KR" altLang="en-US" sz="1400" b="1" i="0" dirty="0"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2.1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서버 간 통신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어떤 포털 사이트를 하나의 서비스 단위로 개발한다고 가정해 보자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블로그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카페 메일 등의 기능들을 하나의 애플리케이션으로 통합했다고 가정한다면 서버를 업데이트하거나 애플리케이션을 유지 보수할 때마다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+mn-ea"/>
              </a:rPr>
              <a:t>‘사이트 작업 중’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이라는 팻말을 걸고 작업해야 할 것이다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그만큼 개발에 보수적인 입장을 취할 수 밖에 없고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서비스 자체의 규모도 커지기 때문에 서비스를 구동하는데 걸리는 시간도 길어진다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이 같은 문제를 해결하기 위해 고안된 것이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+mn-ea"/>
              </a:rPr>
              <a:t>마이크로 서비스 아키텍처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+mn-ea"/>
              </a:rPr>
              <a:t>(MSA; Microservice Architecture)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마이크로 서비스 아키텍처는 단어 그대로 서비스 규모를 작게 나누어 구성한 아키텍처이다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앞에서 예로 든 포털 사이트에 마이크로 서비스 아키텍처를 적용한다면 애플리케이션 하나에 여러 기능을 넣어 개발하지 않고 블로그 프로젝트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카페 프로젝트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메일 프로젝트 등 애플리케이션을 기능 별로 나눠서 개발하게 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단일 서비스로 구성된 포털 사이트는 내부 메서드 호출 등을 통해 원하는 자원을 가져와 사용할 수 있지만 서비스 기능 별로 구분해서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+mn-ea"/>
              </a:rPr>
              <a:t>독립적인 애플리케이션을 개발하게 되면 각 서비스 간에 통신해야 하는 경우가 발생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이런 상황에서의 통신을 ‘서버 간 통신’ 이라고 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서버 간 통신은 한 서버가 다른 서버에 통신을 요청하는 것을 의미하며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한 대는 서버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다른 한 대는 클라이언트가 되는 구조이다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몇 가지 프로토콜에 의해 다양한 통신 방식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(TCP/IP, SOAP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등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을 적용할 수 있지만 가장 많이 사용되는 방식은 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+mn-ea"/>
              </a:rPr>
              <a:t>HTTP/HTTPS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+mn-ea"/>
              </a:rPr>
              <a:t>방식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39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1.1 </a:t>
            </a:r>
            <a:r>
              <a:rPr lang="ko-KR" altLang="en-US" sz="1400" b="1" dirty="0">
                <a:solidFill>
                  <a:srgbClr val="7030A0"/>
                </a:solidFill>
              </a:rPr>
              <a:t>스프링 프레임워크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1.2 </a:t>
            </a:r>
            <a:r>
              <a:rPr lang="ko-KR" altLang="en-US" sz="1400" b="1" dirty="0">
                <a:solidFill>
                  <a:srgbClr val="7030A0"/>
                </a:solidFill>
              </a:rPr>
              <a:t>스프링 프레임워크 </a:t>
            </a:r>
            <a:r>
              <a:rPr lang="en-US" altLang="ko-KR" sz="1400" b="1" dirty="0">
                <a:solidFill>
                  <a:srgbClr val="7030A0"/>
                </a:solidFill>
              </a:rPr>
              <a:t>vs.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AA1CE3-891D-EE9E-545A-1228B74D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249" y="1362759"/>
            <a:ext cx="4165155" cy="34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2.1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서버 간 통신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C5AC4-C92A-A13C-0386-EF39A700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25" y="1338833"/>
            <a:ext cx="5465541" cy="3217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8BD5CA-B20A-6C3B-BE7D-510B75D95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246" y="3808208"/>
            <a:ext cx="5703724" cy="241691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185610" y="2725380"/>
            <a:ext cx="4023360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'</a:t>
            </a:r>
            <a:r>
              <a:rPr lang="en-US" altLang="ko-KR" sz="1000" b="1" dirty="0">
                <a:solidFill>
                  <a:srgbClr val="0070C0"/>
                </a:solidFill>
              </a:rPr>
              <a:t>DevOps</a:t>
            </a:r>
            <a:r>
              <a:rPr lang="en-US" altLang="ko-KR" sz="1000" dirty="0"/>
              <a:t>'</a:t>
            </a:r>
            <a:r>
              <a:rPr lang="ko-KR" altLang="en-US" sz="1000" dirty="0"/>
              <a:t>는 </a:t>
            </a:r>
            <a:r>
              <a:rPr lang="en-US" altLang="ko-KR" sz="1000" dirty="0"/>
              <a:t>'development(</a:t>
            </a:r>
            <a:r>
              <a:rPr lang="ko-KR" altLang="en-US" sz="1000" dirty="0"/>
              <a:t>개발</a:t>
            </a:r>
            <a:r>
              <a:rPr lang="en-US" altLang="ko-KR" sz="1000" dirty="0"/>
              <a:t>)'</a:t>
            </a:r>
            <a:r>
              <a:rPr lang="ko-KR" altLang="en-US" sz="1000" dirty="0"/>
              <a:t>와 </a:t>
            </a:r>
            <a:r>
              <a:rPr lang="en-US" altLang="ko-KR" sz="1000" dirty="0"/>
              <a:t>'operations(</a:t>
            </a:r>
            <a:r>
              <a:rPr lang="ko-KR" altLang="en-US" sz="1000" dirty="0"/>
              <a:t>운영</a:t>
            </a:r>
            <a:r>
              <a:rPr lang="en-US" altLang="ko-KR" sz="1000" dirty="0"/>
              <a:t>)'</a:t>
            </a:r>
            <a:r>
              <a:rPr lang="ko-KR" altLang="en-US" sz="1000" dirty="0"/>
              <a:t>가 합쳐진 단어 </a:t>
            </a:r>
            <a:r>
              <a:rPr lang="en-US" altLang="ko-KR" sz="1000" dirty="0"/>
              <a:t>DevOps</a:t>
            </a:r>
            <a:r>
              <a:rPr lang="ko-KR" altLang="en-US" sz="1000" dirty="0"/>
              <a:t>는 새로운 소프트웨어 기능</a:t>
            </a:r>
            <a:r>
              <a:rPr lang="en-US" altLang="ko-KR" sz="1000" dirty="0"/>
              <a:t>, </a:t>
            </a:r>
            <a:r>
              <a:rPr lang="ko-KR" altLang="en-US" sz="1000" dirty="0"/>
              <a:t>개선 요청 또는 버그 수정 등 하나의 아이디어가 개발에서 배포에 이르는 프로세스의 속도를 높임으로써 더 빨리 프로덕션 환경에 전달되어 사용자에게 가치를 전달하도록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40313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스프링 부트의 동작 방식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스프링 부트에서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spring-boot-starter-web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모듈을 사용하면 기본적으로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톰캣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(Tomcat)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을 사용하는 스프링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MVC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구조를 기반으로 동작한다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아래는 일반적인 웹 요청이 들어왔을 때의 스프링 부트의 동작 구조이다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3D4144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i="0" dirty="0">
              <a:solidFill>
                <a:srgbClr val="3D4144"/>
              </a:solidFill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3D4144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i="0" dirty="0">
              <a:solidFill>
                <a:srgbClr val="3D4144"/>
              </a:solidFill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3D4144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i="0" dirty="0">
              <a:solidFill>
                <a:srgbClr val="3D4144"/>
              </a:solidFill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서블릿은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클라이언트의 요청을 처리하고 결과를 반환하는 자바 웹 프로그래밍 기술이다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일반적으로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서블릿은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서블릿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컨테이너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(Servlet Container)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에서 관리한다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ko-KR" altLang="en-US" sz="1400" b="1" i="0" dirty="0">
              <a:solidFill>
                <a:srgbClr val="7030A0"/>
              </a:solidFill>
              <a:effectLst/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A5EEE8-83AF-C131-9FE8-2B67DF43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29" y="2250954"/>
            <a:ext cx="6265352" cy="2356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2A140-E1FC-5490-720A-0BA27748D084}"/>
              </a:ext>
            </a:extLst>
          </p:cNvPr>
          <p:cNvSpPr txBox="1"/>
          <p:nvPr/>
        </p:nvSpPr>
        <p:spPr>
          <a:xfrm>
            <a:off x="7301166" y="2202873"/>
            <a:ext cx="4019797" cy="2292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i="0" dirty="0" err="1">
                <a:solidFill>
                  <a:srgbClr val="3D4144"/>
                </a:solidFill>
                <a:effectLst/>
                <a:latin typeface="NanumSquareRound"/>
              </a:rPr>
              <a:t>DispatcherServlet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 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의 동작</a:t>
            </a:r>
          </a:p>
          <a:p>
            <a:pPr marL="228600" indent="-228600" algn="l">
              <a:buAutoNum type="arabicParenBoth"/>
            </a:pPr>
            <a:r>
              <a:rPr lang="en-US" altLang="ko-KR" sz="1100" b="1" i="0" dirty="0" err="1">
                <a:solidFill>
                  <a:srgbClr val="3D4144"/>
                </a:solidFill>
                <a:effectLst/>
                <a:latin typeface="NanumSquareRound"/>
              </a:rPr>
              <a:t>DispatcherServlet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 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으로 요청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(</a:t>
            </a:r>
            <a:r>
              <a:rPr lang="en-US" altLang="ko-KR" sz="1100" b="1" i="0" dirty="0" err="1">
                <a:solidFill>
                  <a:srgbClr val="3D4144"/>
                </a:solidFill>
                <a:effectLst/>
                <a:latin typeface="NanumSquareRound"/>
              </a:rPr>
              <a:t>HttpServletRequest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)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이 들어오면 </a:t>
            </a:r>
            <a:r>
              <a:rPr lang="en-US" altLang="ko-KR" sz="1100" b="1" i="0" dirty="0" err="1">
                <a:solidFill>
                  <a:srgbClr val="3D4144"/>
                </a:solidFill>
                <a:effectLst/>
                <a:latin typeface="NanumSquareRound"/>
              </a:rPr>
              <a:t>DispatcherServlet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은 </a:t>
            </a:r>
            <a:r>
              <a:rPr lang="ko-KR" altLang="en-US" sz="1100" b="1" i="0" dirty="0" err="1">
                <a:solidFill>
                  <a:srgbClr val="3D4144"/>
                </a:solidFill>
                <a:effectLst/>
                <a:latin typeface="NanumSquareRound"/>
              </a:rPr>
              <a:t>핸들러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 매핑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(Handler Mapping)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을 통해 요청 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URL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에 </a:t>
            </a:r>
            <a:r>
              <a:rPr lang="ko-KR" altLang="en-US" sz="1100" b="1" i="0" dirty="0" err="1">
                <a:solidFill>
                  <a:srgbClr val="3D4144"/>
                </a:solidFill>
                <a:effectLst/>
                <a:latin typeface="NanumSquareRound"/>
              </a:rPr>
              <a:t>매핑된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 </a:t>
            </a:r>
            <a:r>
              <a:rPr lang="ko-KR" altLang="en-US" sz="1100" b="1" i="0" dirty="0" err="1">
                <a:solidFill>
                  <a:srgbClr val="3D4144"/>
                </a:solidFill>
                <a:effectLst/>
                <a:latin typeface="NanumSquareRound"/>
              </a:rPr>
              <a:t>핸들러를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 탐색한다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. 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여기서 </a:t>
            </a:r>
            <a:r>
              <a:rPr lang="ko-KR" altLang="en-US" sz="1100" b="1" i="0" dirty="0" err="1">
                <a:solidFill>
                  <a:srgbClr val="3D4144"/>
                </a:solidFill>
                <a:effectLst/>
                <a:latin typeface="NanumSquareRound"/>
              </a:rPr>
              <a:t>핸들러는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 컨트롤러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(Controller)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를 의미한다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.</a:t>
            </a:r>
          </a:p>
          <a:p>
            <a:pPr algn="l"/>
            <a:endParaRPr lang="en-US" altLang="ko-KR" sz="11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(2) </a:t>
            </a:r>
            <a:r>
              <a:rPr lang="ko-KR" altLang="en-US" sz="1100" b="1" i="0" dirty="0" err="1">
                <a:solidFill>
                  <a:srgbClr val="3D4144"/>
                </a:solidFill>
                <a:effectLst/>
                <a:latin typeface="NanumSquareRound"/>
              </a:rPr>
              <a:t>핸들러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 어댑터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(</a:t>
            </a:r>
            <a:r>
              <a:rPr lang="en-US" altLang="ko-KR" sz="1100" b="1" i="0" dirty="0" err="1">
                <a:solidFill>
                  <a:srgbClr val="3D4144"/>
                </a:solidFill>
                <a:effectLst/>
                <a:latin typeface="NanumSquareRound"/>
              </a:rPr>
              <a:t>HandlerAdapter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)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로 컨트롤러를 호출한다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.</a:t>
            </a:r>
          </a:p>
          <a:p>
            <a:pPr algn="l"/>
            <a:endParaRPr lang="en-US" altLang="ko-KR" sz="11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(3) </a:t>
            </a:r>
            <a:r>
              <a:rPr lang="ko-KR" altLang="en-US" sz="1100" b="1" i="0" dirty="0" err="1">
                <a:solidFill>
                  <a:srgbClr val="3D4144"/>
                </a:solidFill>
                <a:effectLst/>
                <a:latin typeface="NanumSquareRound"/>
              </a:rPr>
              <a:t>핸들러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 어댑터에 컨트롤러의 응답이 돌아오면  </a:t>
            </a:r>
            <a:endParaRPr lang="en-US" altLang="ko-KR" sz="11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en-US" altLang="ko-KR" sz="1100" b="1" dirty="0">
                <a:solidFill>
                  <a:srgbClr val="3D4144"/>
                </a:solidFill>
                <a:latin typeface="NanumSquareRound"/>
              </a:rPr>
              <a:t>      </a:t>
            </a:r>
            <a:r>
              <a:rPr lang="en-US" altLang="ko-KR" sz="1100" b="1" i="0" dirty="0" err="1">
                <a:solidFill>
                  <a:srgbClr val="3D4144"/>
                </a:solidFill>
                <a:effectLst/>
                <a:latin typeface="NanumSquareRound"/>
              </a:rPr>
              <a:t>ModelAndView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로 응답을 가공해 반환한다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.</a:t>
            </a:r>
          </a:p>
          <a:p>
            <a:pPr algn="l"/>
            <a:endParaRPr lang="en-US" altLang="ko-KR" sz="11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(4) 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뷰 형식으로 </a:t>
            </a:r>
            <a:r>
              <a:rPr lang="ko-KR" altLang="en-US" sz="1100" b="1" i="0" dirty="0" err="1">
                <a:solidFill>
                  <a:srgbClr val="3D4144"/>
                </a:solidFill>
                <a:effectLst/>
                <a:latin typeface="NanumSquareRound"/>
              </a:rPr>
              <a:t>리턴하는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 컨트롤러를 사용할 때는 뷰 </a:t>
            </a:r>
            <a:r>
              <a:rPr lang="ko-KR" altLang="en-US" sz="1100" b="1" i="0" dirty="0" err="1">
                <a:solidFill>
                  <a:srgbClr val="3D4144"/>
                </a:solidFill>
                <a:effectLst/>
                <a:latin typeface="NanumSquareRound"/>
              </a:rPr>
              <a:t>리졸</a:t>
            </a:r>
            <a:endParaRPr lang="en-US" altLang="ko-KR" sz="1100" b="1" i="0" dirty="0">
              <a:solidFill>
                <a:srgbClr val="3D4144"/>
              </a:solidFill>
              <a:effectLst/>
              <a:latin typeface="NanumSquareRound"/>
            </a:endParaRPr>
          </a:p>
          <a:p>
            <a:pPr algn="l"/>
            <a:r>
              <a:rPr lang="en-US" altLang="ko-KR" sz="1100" b="1" dirty="0">
                <a:solidFill>
                  <a:srgbClr val="3D4144"/>
                </a:solidFill>
                <a:latin typeface="NanumSquareRound"/>
              </a:rPr>
              <a:t>      </a:t>
            </a:r>
            <a:r>
              <a:rPr lang="ko-KR" altLang="en-US" sz="1100" b="1" i="0" dirty="0" err="1">
                <a:solidFill>
                  <a:srgbClr val="3D4144"/>
                </a:solidFill>
                <a:effectLst/>
                <a:latin typeface="NanumSquareRound"/>
              </a:rPr>
              <a:t>버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(View Resolver)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를 통해 뷰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(View)</a:t>
            </a:r>
            <a:r>
              <a:rPr lang="ko-KR" altLang="en-US" sz="1100" b="1" i="0" dirty="0">
                <a:solidFill>
                  <a:srgbClr val="3D4144"/>
                </a:solidFill>
                <a:effectLst/>
                <a:latin typeface="NanumSquareRound"/>
              </a:rPr>
              <a:t>를 받아 </a:t>
            </a:r>
            <a:r>
              <a:rPr lang="ko-KR" altLang="en-US" sz="1100" b="1" i="0" dirty="0" err="1">
                <a:solidFill>
                  <a:srgbClr val="3D4144"/>
                </a:solidFill>
                <a:effectLst/>
                <a:latin typeface="NanumSquareRound"/>
              </a:rPr>
              <a:t>리턴한다</a:t>
            </a:r>
            <a:r>
              <a:rPr lang="en-US" altLang="ko-KR" sz="1100" b="1" i="0" dirty="0">
                <a:solidFill>
                  <a:srgbClr val="3D4144"/>
                </a:solidFill>
                <a:effectLst/>
                <a:latin typeface="NanumSquareRoun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4659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스프링 부트의 동작 방식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서블릿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컨테이너는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서블릿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인스턴스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(Servlet Instance)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를 생성하고 관리하는 역할을 수행하는 주체로서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톰캣은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WAS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의 역할과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서블릿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컨테이너의 역할을 수행하는 대표적인 컨테이너이다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서블릿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컨테이너의 특징</a:t>
            </a:r>
            <a:endParaRPr lang="en-US" altLang="ko-KR" sz="1400" b="1" i="0" dirty="0">
              <a:solidFill>
                <a:srgbClr val="3D4144"/>
              </a:solidFill>
              <a:effectLst/>
              <a:latin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 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 err="1">
                <a:solidFill>
                  <a:srgbClr val="7030A0"/>
                </a:solidFill>
                <a:effectLst/>
                <a:latin typeface="+mn-ea"/>
              </a:rPr>
              <a:t>서블릿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객체를 생성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초기화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호출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종료하는 생명주기를 관리한다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 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 err="1">
                <a:solidFill>
                  <a:srgbClr val="7030A0"/>
                </a:solidFill>
                <a:effectLst/>
                <a:latin typeface="+mn-ea"/>
              </a:rPr>
              <a:t>서블릿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객체는 </a:t>
            </a:r>
            <a:r>
              <a:rPr lang="ko-KR" altLang="en-US" sz="1400" b="1" i="0" dirty="0" err="1">
                <a:solidFill>
                  <a:srgbClr val="7030A0"/>
                </a:solidFill>
                <a:effectLst/>
                <a:latin typeface="+mn-ea"/>
              </a:rPr>
              <a:t>싱글톤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패턴으로 관리된다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 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멀티 </a:t>
            </a:r>
            <a:r>
              <a:rPr lang="ko-KR" altLang="en-US" sz="1400" b="1" i="0" dirty="0" err="1">
                <a:solidFill>
                  <a:srgbClr val="7030A0"/>
                </a:solidFill>
                <a:effectLst/>
                <a:latin typeface="+mn-ea"/>
              </a:rPr>
              <a:t>스레딩을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지원한다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스프링에서는 </a:t>
            </a:r>
            <a:r>
              <a:rPr lang="en-US" altLang="ko-KR" sz="1400" b="1" i="0" dirty="0" err="1">
                <a:solidFill>
                  <a:srgbClr val="7030A0"/>
                </a:solidFill>
                <a:effectLst/>
                <a:latin typeface="+mn-ea"/>
              </a:rPr>
              <a:t>DispatcherServlet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이 </a:t>
            </a:r>
            <a:r>
              <a:rPr lang="ko-KR" altLang="en-US" sz="1400" b="1" i="0" dirty="0" err="1">
                <a:solidFill>
                  <a:srgbClr val="7030A0"/>
                </a:solidFill>
                <a:effectLst/>
                <a:latin typeface="+mn-ea"/>
              </a:rPr>
              <a:t>서블릿의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역할을 수행한다</a:t>
            </a: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일반적으로 스프링은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톰캣을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임베드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(embed)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해 사용한다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그렇게 때문에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서블릿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컨테이너와 </a:t>
            </a:r>
            <a:r>
              <a:rPr lang="en-US" altLang="ko-KR" sz="1400" b="1" i="0" dirty="0" err="1">
                <a:solidFill>
                  <a:srgbClr val="3D4144"/>
                </a:solidFill>
                <a:effectLst/>
                <a:latin typeface="+mn-ea"/>
              </a:rPr>
              <a:t>DispatcherServlet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은 자동 설정된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web.xml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의 설정 값을 공유한다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ko-KR" altLang="en-US" sz="1400" b="1" i="0" dirty="0">
              <a:solidFill>
                <a:srgbClr val="7030A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2321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스프링 부트의 동작 방식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핸들러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매핑은 요청 정보를 기준으로 어떤 컨트롤러를 사용할지 선정하는 인터페이스이다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핸들러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매핑 인터페이스는 여러 구현체를 가지며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대표적인 구현체 클래스는 다음과 같다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  <a:endParaRPr lang="ko-KR" altLang="en-US" sz="1400" b="1" i="0" dirty="0">
              <a:solidFill>
                <a:srgbClr val="7030A0"/>
              </a:solidFill>
              <a:effectLst/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739823-A3F0-8C4B-8254-9A4C626F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68" y="2068150"/>
            <a:ext cx="5671047" cy="42323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454128" y="5818623"/>
            <a:ext cx="608882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&lt;bean class="org.springframework.web.servlet.mvc.annotation.</a:t>
            </a:r>
            <a:r>
              <a:rPr lang="en-US" altLang="ko-KR" sz="1000" dirty="0">
                <a:solidFill>
                  <a:srgbClr val="FF0000"/>
                </a:solidFill>
              </a:rPr>
              <a:t>DefaultAnnotationHandlerMapping</a:t>
            </a:r>
            <a:r>
              <a:rPr lang="en-US" altLang="ko-KR" sz="1000" dirty="0">
                <a:solidFill>
                  <a:srgbClr val="0070C0"/>
                </a:solidFill>
              </a:rPr>
              <a:t>"/&gt;</a:t>
            </a:r>
          </a:p>
          <a:p>
            <a:r>
              <a:rPr lang="en-US" altLang="ko-KR" sz="1000" dirty="0">
                <a:solidFill>
                  <a:srgbClr val="0070C0"/>
                </a:solidFill>
              </a:rPr>
              <a:t>&lt;bean class="org.springframework.web.servlet.mvc.annotation.</a:t>
            </a:r>
            <a:r>
              <a:rPr lang="en-US" altLang="ko-KR" sz="1000" dirty="0">
                <a:solidFill>
                  <a:srgbClr val="FF0000"/>
                </a:solidFill>
              </a:rPr>
              <a:t>AnnotationMethodHandlerAdapter</a:t>
            </a:r>
            <a:r>
              <a:rPr lang="en-US" altLang="ko-KR" sz="1000" dirty="0">
                <a:solidFill>
                  <a:srgbClr val="0070C0"/>
                </a:solidFill>
              </a:rPr>
              <a:t>"/&gt;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4128" y="5513839"/>
            <a:ext cx="168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action-servlet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52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02 </a:t>
            </a:r>
            <a:r>
              <a:rPr lang="ko-KR" altLang="en-US" sz="2400" b="1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2.2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스프링 부트의 동작 방식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1400" b="1" i="0">
                <a:solidFill>
                  <a:srgbClr val="3D4144"/>
                </a:solidFill>
                <a:effectLst/>
                <a:latin typeface="NanumSquareRound"/>
              </a:rPr>
              <a:t>뷰 리졸버는 뷰의 렌더링 역할을 담당하는 뷰 객체를 반환한다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NanumSquareRound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3D4144"/>
              </a:solidFill>
              <a:latin typeface="NanumSquareRound"/>
            </a:endParaRPr>
          </a:p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1400" b="1" i="0">
              <a:solidFill>
                <a:srgbClr val="3D4144"/>
              </a:solidFill>
              <a:effectLst/>
              <a:latin typeface="NanumSquareRound"/>
            </a:endParaRPr>
          </a:p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3D4144"/>
              </a:solidFill>
              <a:latin typeface="NanumSquareRound"/>
            </a:endParaRPr>
          </a:p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1400" b="1" i="0">
              <a:solidFill>
                <a:srgbClr val="3D4144"/>
              </a:solidFill>
              <a:effectLst/>
              <a:latin typeface="NanumSquareRound"/>
            </a:endParaRP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1400" b="1" i="0">
                <a:solidFill>
                  <a:srgbClr val="3D4144"/>
                </a:solidFill>
                <a:effectLst/>
                <a:latin typeface="NanumSquareRound"/>
              </a:rPr>
              <a:t>뷰가 없는 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NanumSquareRound"/>
              </a:rPr>
              <a:t>REST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NanumSquareRound"/>
              </a:rPr>
              <a:t>형식의 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NanumSquareRound"/>
              </a:rPr>
              <a:t>@ResponseBody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NanumSquareRound"/>
              </a:rPr>
              <a:t>를 사용한다면 뷰 리졸버를 호출하지 않고 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NanumSquareRound"/>
              </a:rPr>
              <a:t>MessageConverter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NanumSquareRound"/>
              </a:rPr>
              <a:t>를 거쳐 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NanumSquareRound"/>
              </a:rPr>
              <a:t>JSON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NanumSquareRound"/>
              </a:rPr>
              <a:t>형식으로 변환해서 응답한다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NanumSquareRound"/>
              </a:rPr>
              <a:t>.</a:t>
            </a:r>
            <a:endParaRPr lang="ko-KR" altLang="en-US" sz="1400" b="1" i="0">
              <a:solidFill>
                <a:srgbClr val="7030A0"/>
              </a:solidFill>
              <a:effectLst/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47097" y="1193685"/>
            <a:ext cx="5131064" cy="2235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47097" y="4053840"/>
            <a:ext cx="5080261" cy="22416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312908" y="1819562"/>
            <a:ext cx="5477821" cy="69313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</a:rPr>
              <a:t>&lt;beans:bean class="org.springframework.web.servlet.view.</a:t>
            </a:r>
            <a:r>
              <a:rPr lang="en-US" altLang="ko-KR" sz="1000">
                <a:solidFill>
                  <a:srgbClr val="FF0000"/>
                </a:solidFill>
              </a:rPr>
              <a:t>InternalResourceViewResolver</a:t>
            </a:r>
            <a:r>
              <a:rPr lang="en-US" altLang="ko-KR" sz="1000">
                <a:solidFill>
                  <a:srgbClr val="0070C0"/>
                </a:solidFill>
              </a:rPr>
              <a:t>"&gt; </a:t>
            </a:r>
          </a:p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</a:rPr>
              <a:t>    &lt;beans:property name="prefix" value="/WEB-INF/views/" /&gt; </a:t>
            </a:r>
          </a:p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</a:rPr>
              <a:t>    &lt;beans:property name="suffix" value=".jsp" /&gt; </a:t>
            </a:r>
          </a:p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</a:rPr>
              <a:t>&lt;/beans:bean&gt;</a:t>
            </a:r>
            <a:endParaRPr lang="ko-KR" altLang="en-US" sz="100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02 </a:t>
            </a:r>
            <a:r>
              <a:rPr lang="ko-KR" altLang="en-US" sz="2400" b="1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2.2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스프링 부트의 동작 방식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HttpMessageConverters : </a:t>
            </a:r>
            <a:r>
              <a:rPr lang="ko-KR" altLang="en-US" sz="1400" b="1" i="0">
                <a:solidFill>
                  <a:srgbClr val="7030A0"/>
                </a:solidFill>
                <a:effectLst/>
                <a:latin typeface="+mn-ea"/>
              </a:rPr>
              <a:t>스프링 프레임워크에서 제공하는 인터페이스이다</a:t>
            </a: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. HTTP </a:t>
            </a:r>
            <a:r>
              <a:rPr lang="ko-KR" altLang="en-US" sz="1400" b="1" i="0">
                <a:solidFill>
                  <a:srgbClr val="7030A0"/>
                </a:solidFill>
                <a:effectLst/>
                <a:latin typeface="+mn-ea"/>
              </a:rPr>
              <a:t>요청 본문을 객체로 변경하거나</a:t>
            </a: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, </a:t>
            </a:r>
            <a:r>
              <a:rPr lang="ko-KR" altLang="en-US" sz="1400" b="1" i="0">
                <a:solidFill>
                  <a:srgbClr val="7030A0"/>
                </a:solidFill>
                <a:effectLst/>
                <a:latin typeface="+mn-ea"/>
              </a:rPr>
              <a:t>객체를 </a:t>
            </a: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HTTP </a:t>
            </a:r>
            <a:r>
              <a:rPr lang="ko-KR" altLang="en-US" sz="1400" b="1" i="0">
                <a:solidFill>
                  <a:srgbClr val="7030A0"/>
                </a:solidFill>
                <a:effectLst/>
                <a:latin typeface="+mn-ea"/>
              </a:rPr>
              <a:t>응답 본문으로 변경할 때 사용한다</a:t>
            </a: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. </a:t>
            </a:r>
            <a:r>
              <a:rPr lang="ko-KR" altLang="en-US" sz="1400" b="1" i="0">
                <a:solidFill>
                  <a:srgbClr val="7030A0"/>
                </a:solidFill>
                <a:effectLst/>
                <a:latin typeface="+mn-ea"/>
              </a:rPr>
              <a:t>사용하는 </a:t>
            </a: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HttpmessageConverter</a:t>
            </a:r>
            <a:r>
              <a:rPr lang="ko-KR" altLang="en-US" sz="1400" b="1" i="0">
                <a:solidFill>
                  <a:srgbClr val="7030A0"/>
                </a:solidFill>
                <a:effectLst/>
                <a:latin typeface="+mn-ea"/>
              </a:rPr>
              <a:t>는 여러가지가 있고</a:t>
            </a: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, </a:t>
            </a:r>
            <a:r>
              <a:rPr lang="ko-KR" altLang="en-US" sz="1400" b="1" i="0">
                <a:solidFill>
                  <a:srgbClr val="7030A0"/>
                </a:solidFill>
                <a:effectLst/>
                <a:latin typeface="+mn-ea"/>
              </a:rPr>
              <a:t>우리가 어떤 요청을 받았는지</a:t>
            </a: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, </a:t>
            </a:r>
            <a:r>
              <a:rPr lang="ko-KR" altLang="en-US" sz="1400" b="1" i="0">
                <a:solidFill>
                  <a:srgbClr val="7030A0"/>
                </a:solidFill>
                <a:effectLst/>
                <a:latin typeface="+mn-ea"/>
              </a:rPr>
              <a:t>응답을 보내는지에 따라서 메시지 컨버터가 달라진다</a:t>
            </a: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.</a:t>
            </a:r>
            <a:endParaRPr lang="ko-KR" altLang="en-US" sz="1400" b="1" i="0">
              <a:solidFill>
                <a:srgbClr val="7030A0"/>
              </a:solidFill>
              <a:effectLst/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9034" y="2464359"/>
            <a:ext cx="7601268" cy="3807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6717" y="2534161"/>
            <a:ext cx="1239274" cy="292859"/>
          </a:xfrm>
          <a:prstGeom prst="rect">
            <a:avLst/>
          </a:prstGeom>
          <a:solidFill>
            <a:schemeClr val="lt1"/>
          </a:solidFill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ko-KR" altLang="en-US" sz="1400"/>
              <a:t>  </a:t>
            </a:r>
            <a:r>
              <a:rPr lang="en-US" altLang="ko-KR" sz="1400"/>
              <a:t>SpringMVC</a:t>
            </a:r>
            <a:r>
              <a:rPr lang="ko-KR" altLang="en-US" sz="1400"/>
              <a:t>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02 </a:t>
            </a:r>
            <a:r>
              <a:rPr lang="ko-KR" altLang="en-US" sz="2400" b="1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2.2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스프링 부트의 동작 방식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MessageConverter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는 요청과 응답에 대한 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Body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값을 변환하는 역할을 수행한다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스프링 부트의 자동 설정 내역을 보면 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httpMessageConverter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인터페이스를 사용하고 있다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아래 예제는 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spring.factories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에 정의된 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HttpMessageConvertersAutoConfiguration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클래스이다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.</a:t>
            </a:r>
            <a:endParaRPr lang="ko-KR" altLang="en-US" sz="1400" b="1" i="0">
              <a:solidFill>
                <a:srgbClr val="7030A0"/>
              </a:solidFill>
              <a:effectLst/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3870" y="2082142"/>
            <a:ext cx="10158411" cy="4141607"/>
            <a:chOff x="1016794" y="3526971"/>
            <a:chExt cx="10158411" cy="4141607"/>
          </a:xfrm>
        </p:grpSpPr>
        <p:sp>
          <p:nvSpPr>
            <p:cNvPr id="9" name="TextBox 8"/>
            <p:cNvSpPr txBox="1"/>
            <p:nvPr/>
          </p:nvSpPr>
          <p:spPr>
            <a:xfrm>
              <a:off x="1016794" y="3882926"/>
              <a:ext cx="10158411" cy="37856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0">
                  <a:solidFill>
                    <a:srgbClr val="008000"/>
                  </a:solidFill>
                  <a:effectLst/>
                  <a:latin typeface="Consolas"/>
                </a:rPr>
                <a:t>//HttpMessageConverterAutoConfiguration</a:t>
              </a:r>
              <a:r>
                <a:rPr lang="ko-KR" altLang="en-US" sz="1200" b="0">
                  <a:solidFill>
                    <a:srgbClr val="008000"/>
                  </a:solidFill>
                  <a:effectLst/>
                  <a:latin typeface="Consolas"/>
                </a:rPr>
                <a:t>에서 확인할 수 있는 </a:t>
              </a:r>
              <a:r>
                <a:rPr lang="en-US" altLang="ko-KR" sz="1200" b="0">
                  <a:solidFill>
                    <a:srgbClr val="008000"/>
                  </a:solidFill>
                  <a:effectLst/>
                  <a:latin typeface="Consolas"/>
                </a:rPr>
                <a:t>HttpMessageConvert</a:t>
              </a:r>
            </a:p>
            <a:p>
              <a:pPr lvl="0">
                <a:defRPr/>
              </a:pPr>
              <a:endParaRPr lang="en-US" altLang="ko-KR" sz="1200" b="0">
                <a:solidFill>
                  <a:srgbClr val="000000"/>
                </a:solidFill>
                <a:effectLst/>
                <a:latin typeface="Consolas"/>
              </a:endParaRP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@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Configuration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(proxyBeanMethods = </a:t>
              </a:r>
              <a:r>
                <a:rPr lang="en-US" altLang="ko-KR" sz="1200" b="0">
                  <a:solidFill>
                    <a:srgbClr val="0000FF"/>
                  </a:solidFill>
                  <a:effectLst/>
                  <a:latin typeface="Consolas"/>
                </a:rPr>
                <a:t>false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)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@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ConditionalOnClass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(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HttpMessageConverter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class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)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@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Conditional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(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NotReactiveWebApplicationCondition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class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)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@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AutoConfigureAfter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({ 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GsonAutoConfiguration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class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, 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JacksonAutoConfiguration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class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,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                    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JsonbAutoConfiguration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class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})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@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Import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({ 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JacksonHttpMessageConvertersConfiguration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class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, 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GsonHttpMessageConvertersConfiguration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class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,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        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JsonbHttpMessageConvertersConfiguration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class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 })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FF"/>
                  </a:solidFill>
                  <a:effectLst/>
                  <a:latin typeface="Consolas"/>
                </a:rPr>
                <a:t>public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200" b="0">
                  <a:solidFill>
                    <a:srgbClr val="0000FF"/>
                  </a:solidFill>
                  <a:effectLst/>
                  <a:latin typeface="Consolas"/>
                </a:rPr>
                <a:t>class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HttpMessageConvertersAutoConfiguration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{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200" b="0">
                  <a:solidFill>
                    <a:srgbClr val="0000FF"/>
                  </a:solidFill>
                  <a:effectLst/>
                  <a:latin typeface="Consolas"/>
                </a:rPr>
                <a:t>static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200" b="0">
                  <a:solidFill>
                    <a:srgbClr val="0000FF"/>
                  </a:solidFill>
                  <a:effectLst/>
                  <a:latin typeface="Consolas"/>
                </a:rPr>
                <a:t>final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PREFERRED_MAPPER_PROPERTY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 = </a:t>
              </a:r>
              <a:r>
                <a:rPr lang="en-US" altLang="ko-KR" sz="1200" b="0">
                  <a:solidFill>
                    <a:srgbClr val="A31515"/>
                  </a:solidFill>
                  <a:effectLst/>
                  <a:latin typeface="Consolas"/>
                </a:rPr>
                <a:t>"spring.mvc.converts.preferred-json-mapper"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;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    @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Bean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    @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ConditionalOnMissingBean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200" b="0">
                  <a:solidFill>
                    <a:srgbClr val="0000FF"/>
                  </a:solidFill>
                  <a:effectLst/>
                  <a:latin typeface="Consolas"/>
                </a:rPr>
                <a:t>public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HttpMessageConverters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200" b="0">
                  <a:solidFill>
                    <a:srgbClr val="795E26"/>
                  </a:solidFill>
                  <a:effectLst/>
                  <a:latin typeface="Consolas"/>
                </a:rPr>
                <a:t>messageConverters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(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ObjectProvider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&lt;</a:t>
              </a:r>
              <a:r>
                <a:rPr lang="en-US" altLang="ko-KR" sz="1200" b="0">
                  <a:solidFill>
                    <a:srgbClr val="267F99"/>
                  </a:solidFill>
                  <a:effectLst/>
                  <a:latin typeface="Consolas"/>
                </a:rPr>
                <a:t>HttpMessageConverter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&lt;</a:t>
              </a:r>
              <a:r>
                <a:rPr lang="en-US" altLang="ko-KR" sz="1200" b="0">
                  <a:solidFill>
                    <a:srgbClr val="0000FF"/>
                  </a:solidFill>
                  <a:effectLst/>
                  <a:latin typeface="Consolas"/>
                </a:rPr>
                <a:t>?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&gt;&gt; 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converters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){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        </a:t>
              </a:r>
              <a:r>
                <a:rPr lang="en-US" altLang="ko-KR" sz="1200" b="0">
                  <a:solidFill>
                    <a:srgbClr val="AF00DB"/>
                  </a:solidFill>
                  <a:effectLst/>
                  <a:latin typeface="Consolas"/>
                </a:rPr>
                <a:t>return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200" b="0">
                  <a:solidFill>
                    <a:srgbClr val="AF00DB"/>
                  </a:solidFill>
                  <a:effectLst/>
                  <a:latin typeface="Consolas"/>
                </a:rPr>
                <a:t>new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200" b="0">
                  <a:solidFill>
                    <a:srgbClr val="795E26"/>
                  </a:solidFill>
                  <a:effectLst/>
                  <a:latin typeface="Consolas"/>
                </a:rPr>
                <a:t>HttpMessageConvertes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(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converters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200" b="0">
                  <a:solidFill>
                    <a:srgbClr val="795E26"/>
                  </a:solidFill>
                  <a:effectLst/>
                  <a:latin typeface="Consolas"/>
                </a:rPr>
                <a:t>orderedStream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().</a:t>
              </a:r>
              <a:r>
                <a:rPr lang="en-US" altLang="ko-KR" sz="1200" b="0">
                  <a:solidFill>
                    <a:srgbClr val="795E26"/>
                  </a:solidFill>
                  <a:effectLst/>
                  <a:latin typeface="Consolas"/>
                </a:rPr>
                <a:t>collect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(</a:t>
              </a:r>
              <a:r>
                <a:rPr lang="en-US" altLang="ko-KR" sz="1200" b="0">
                  <a:solidFill>
                    <a:srgbClr val="001080"/>
                  </a:solidFill>
                  <a:effectLst/>
                  <a:latin typeface="Consolas"/>
                </a:rPr>
                <a:t>Collectors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200" b="0">
                  <a:solidFill>
                    <a:srgbClr val="795E26"/>
                  </a:solidFill>
                  <a:effectLst/>
                  <a:latin typeface="Consolas"/>
                </a:rPr>
                <a:t>toList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()));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    }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    ...</a:t>
              </a:r>
              <a:r>
                <a:rPr lang="ko-KR" altLang="en-US" sz="1200" b="0">
                  <a:solidFill>
                    <a:srgbClr val="000000"/>
                  </a:solidFill>
                  <a:effectLst/>
                  <a:latin typeface="Consolas"/>
                </a:rPr>
                <a:t>생략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...</a:t>
              </a:r>
            </a:p>
            <a:p>
              <a:pPr lvl="0">
                <a:defRPr/>
              </a:pPr>
              <a:r>
                <a:rPr lang="en-US" altLang="ko-KR" sz="1200" b="0">
                  <a:solidFill>
                    <a:srgbClr val="000000"/>
                  </a:solidFill>
                  <a:effectLst/>
                  <a:latin typeface="Consolas"/>
                </a:rPr>
                <a:t>}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68970" y="3526971"/>
              <a:ext cx="3406235" cy="27699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0">
                  <a:effectLst/>
                  <a:latin typeface="Consolas"/>
                </a:rPr>
                <a:t>HttpMessageConverterAutoConfiguration</a:t>
              </a:r>
              <a:endParaRPr lang="ko-KR" altLang="en-US" sz="1200" b="1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113760" y="2629942"/>
            <a:ext cx="3851560" cy="93871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 i="0">
                <a:solidFill>
                  <a:srgbClr val="3D4144"/>
                </a:solidFill>
                <a:effectLst/>
                <a:latin typeface="NanumSquareRound"/>
              </a:rPr>
              <a:t>2</a:t>
            </a:r>
            <a:r>
              <a:rPr lang="ko-KR" altLang="en-US" sz="1100" b="1" i="0">
                <a:solidFill>
                  <a:srgbClr val="3D4144"/>
                </a:solidFill>
                <a:effectLst/>
                <a:latin typeface="NanumSquareRound"/>
              </a:rPr>
              <a:t>번째 줄의 </a:t>
            </a:r>
            <a:r>
              <a:rPr lang="en-US" altLang="ko-KR" sz="1100" b="1" i="0">
                <a:solidFill>
                  <a:srgbClr val="3D4144"/>
                </a:solidFill>
                <a:effectLst/>
                <a:latin typeface="NanumSquareRound"/>
              </a:rPr>
              <a:t>httpMessageConverter </a:t>
            </a:r>
            <a:r>
              <a:rPr lang="ko-KR" altLang="en-US" sz="1100" b="1" i="0">
                <a:solidFill>
                  <a:srgbClr val="3D4144"/>
                </a:solidFill>
                <a:effectLst/>
                <a:latin typeface="NanumSquareRound"/>
              </a:rPr>
              <a:t>인터페이스를 빈으로 등록하는 것을 볼 수 있다</a:t>
            </a:r>
            <a:r>
              <a:rPr lang="en-US" altLang="ko-KR" sz="1100" b="1" i="0">
                <a:solidFill>
                  <a:srgbClr val="3D4144"/>
                </a:solidFill>
                <a:effectLst/>
                <a:latin typeface="NanumSquareRound"/>
              </a:rPr>
              <a:t>. </a:t>
            </a:r>
            <a:r>
              <a:rPr lang="ko-KR" altLang="en-US" sz="1100" b="1" i="0">
                <a:solidFill>
                  <a:srgbClr val="3D4144"/>
                </a:solidFill>
                <a:effectLst/>
                <a:latin typeface="NanumSquareRound"/>
              </a:rPr>
              <a:t>해당 인터페이스를 기반으로 하는 구현체 클래스는 다양하며</a:t>
            </a:r>
            <a:r>
              <a:rPr lang="en-US" altLang="ko-KR" sz="1100" b="1" i="0">
                <a:solidFill>
                  <a:srgbClr val="3D4144"/>
                </a:solidFill>
                <a:effectLst/>
                <a:latin typeface="NanumSquareRound"/>
              </a:rPr>
              <a:t>, Content-Type</a:t>
            </a:r>
            <a:r>
              <a:rPr lang="ko-KR" altLang="en-US" sz="1100" b="1" i="0">
                <a:solidFill>
                  <a:srgbClr val="3D4144"/>
                </a:solidFill>
                <a:effectLst/>
                <a:latin typeface="NanumSquareRound"/>
              </a:rPr>
              <a:t>을 참고해서 </a:t>
            </a:r>
            <a:r>
              <a:rPr lang="en-US" altLang="ko-KR" sz="1100" b="1" i="0">
                <a:solidFill>
                  <a:srgbClr val="3D4144"/>
                </a:solidFill>
                <a:effectLst/>
                <a:latin typeface="NanumSquareRound"/>
              </a:rPr>
              <a:t>Converter </a:t>
            </a:r>
            <a:r>
              <a:rPr lang="ko-KR" altLang="en-US" sz="1100" b="1" i="0">
                <a:solidFill>
                  <a:srgbClr val="3D4144"/>
                </a:solidFill>
                <a:effectLst/>
                <a:latin typeface="NanumSquareRound"/>
              </a:rPr>
              <a:t>를 선정한다</a:t>
            </a:r>
            <a:r>
              <a:rPr lang="en-US" altLang="ko-KR" sz="1100" b="1" i="0">
                <a:solidFill>
                  <a:srgbClr val="3D4144"/>
                </a:solidFill>
                <a:effectLst/>
                <a:latin typeface="NanumSquareRound"/>
              </a:rPr>
              <a:t>. </a:t>
            </a:r>
            <a:r>
              <a:rPr lang="ko-KR" altLang="en-US" sz="1100" b="1" i="0" u="none" strike="noStrike">
                <a:solidFill>
                  <a:srgbClr val="3D4144"/>
                </a:solidFill>
                <a:effectLst/>
                <a:latin typeface="NanumSquareRound"/>
              </a:rPr>
              <a:t>스프링 부트에서는 자동 설정되기 때문에 별도 설정이 필요하지 않다</a:t>
            </a:r>
            <a:r>
              <a:rPr lang="en-US" altLang="ko-KR" sz="1100" b="1" i="0" u="none" strike="noStrike">
                <a:solidFill>
                  <a:srgbClr val="3D4144"/>
                </a:solidFill>
                <a:effectLst/>
                <a:latin typeface="NanumSquareRound"/>
              </a:rPr>
              <a:t>.</a:t>
            </a:r>
            <a:endParaRPr lang="ko-KR" altLang="en-US" sz="1100" b="1"/>
          </a:p>
        </p:txBody>
      </p:sp>
      <p:sp>
        <p:nvSpPr>
          <p:cNvPr id="11" name="TextBox 10"/>
          <p:cNvSpPr txBox="1"/>
          <p:nvPr/>
        </p:nvSpPr>
        <p:spPr>
          <a:xfrm>
            <a:off x="6698616" y="5477211"/>
            <a:ext cx="423855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solidFill>
                  <a:srgbClr val="7030A0"/>
                </a:solidFill>
                <a:effectLst/>
                <a:latin typeface="NanumSquareRound"/>
              </a:rPr>
              <a:t>스프링 부트는 자동 설정을 지원하기 때문에 애플리케이션을 편리하게 개발할 수 있다</a:t>
            </a:r>
            <a:r>
              <a:rPr lang="en-US" altLang="ko-KR" sz="1000" b="1">
                <a:solidFill>
                  <a:srgbClr val="7030A0"/>
                </a:solidFill>
                <a:effectLst/>
                <a:latin typeface="NanumSquareRound"/>
              </a:rPr>
              <a:t>. </a:t>
            </a:r>
            <a:r>
              <a:rPr lang="ko-KR" altLang="en-US" sz="1000" b="1">
                <a:solidFill>
                  <a:srgbClr val="7030A0"/>
                </a:solidFill>
                <a:effectLst/>
                <a:latin typeface="NanumSquareRound"/>
              </a:rPr>
              <a:t>하지만 심도 있는 개발을 위해서는 스프링의 동작 원리를 파악해야 한다</a:t>
            </a:r>
            <a:r>
              <a:rPr lang="en-US" altLang="ko-KR" sz="1000" b="1">
                <a:solidFill>
                  <a:srgbClr val="7030A0"/>
                </a:solidFill>
                <a:effectLst/>
                <a:latin typeface="NanumSquareRound"/>
              </a:rPr>
              <a:t>. </a:t>
            </a:r>
            <a:r>
              <a:rPr lang="ko-KR" altLang="en-US" sz="1000" b="1">
                <a:solidFill>
                  <a:srgbClr val="7030A0"/>
                </a:solidFill>
                <a:effectLst/>
                <a:latin typeface="NanumSquareRound"/>
              </a:rPr>
              <a:t>스프링 모듈만으로 개발을 진행해보면 동작 원리를 파악하는데 큰 도움이 된다</a:t>
            </a:r>
            <a:r>
              <a:rPr lang="en-US" altLang="ko-KR" sz="1000" b="1">
                <a:solidFill>
                  <a:srgbClr val="7030A0"/>
                </a:solidFill>
                <a:effectLst/>
                <a:latin typeface="NanumSquareRound"/>
              </a:rPr>
              <a:t>.</a:t>
            </a:r>
            <a:endParaRPr lang="ko-KR" altLang="en-US" sz="1000" b="1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94032" y="5676952"/>
            <a:ext cx="4190294" cy="70069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@</a:t>
            </a:r>
            <a:r>
              <a:rPr lang="en-US" altLang="ko-KR" sz="1000" b="0">
                <a:solidFill>
                  <a:srgbClr val="267F99"/>
                </a:solidFill>
                <a:effectLst/>
                <a:latin typeface="Consolas"/>
              </a:rPr>
              <a:t>Conditional</a:t>
            </a:r>
            <a:r>
              <a:rPr lang="ko-KR" altLang="en-US" sz="1000" b="0">
                <a:solidFill>
                  <a:srgbClr val="267F99"/>
                </a:solidFill>
                <a:effectLst/>
                <a:latin typeface="Consolas"/>
              </a:rPr>
              <a:t> </a:t>
            </a:r>
            <a:r>
              <a:rPr lang="en-US" altLang="ko-KR" sz="1000" b="0">
                <a:solidFill>
                  <a:srgbClr val="267F99"/>
                </a:solidFill>
                <a:effectLst/>
                <a:latin typeface="Consolas"/>
              </a:rPr>
              <a:t>:</a:t>
            </a:r>
            <a:r>
              <a:rPr lang="ko-KR" altLang="en-US" sz="1000" b="0">
                <a:solidFill>
                  <a:srgbClr val="267F99"/>
                </a:solidFill>
                <a:effectLst/>
                <a:latin typeface="Consolas"/>
              </a:rPr>
              <a:t> </a:t>
            </a:r>
            <a:r>
              <a:rPr lang="ko-KR" altLang="en-US" sz="1000"/>
              <a:t>조건부로 빈을 스프링컨테이너에 등록한다</a:t>
            </a:r>
            <a:r>
              <a:rPr lang="en-US" altLang="ko-KR" sz="1000"/>
              <a:t>.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                                   파생된 어노테이션은 아래와 같다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@</a:t>
            </a:r>
            <a:r>
              <a:rPr lang="en-US" altLang="ko-KR" sz="1000" b="0">
                <a:solidFill>
                  <a:srgbClr val="267F99"/>
                </a:solidFill>
                <a:effectLst/>
                <a:latin typeface="Consolas"/>
              </a:rPr>
              <a:t>ConditionalOnClass</a:t>
            </a:r>
            <a:r>
              <a:rPr lang="ko-KR" altLang="en-US" sz="1000" b="0">
                <a:solidFill>
                  <a:srgbClr val="267F99"/>
                </a:solidFill>
                <a:effectLst/>
                <a:latin typeface="Consolas"/>
              </a:rPr>
              <a:t> </a:t>
            </a:r>
            <a:r>
              <a:rPr lang="en-US" altLang="ko-KR" sz="1000" b="0">
                <a:solidFill>
                  <a:srgbClr val="267F99"/>
                </a:solidFill>
                <a:effectLst/>
                <a:latin typeface="Consolas"/>
              </a:rPr>
              <a:t>:</a:t>
            </a:r>
            <a:r>
              <a:rPr lang="ko-KR" altLang="en-US" sz="1000"/>
              <a:t> 특정 </a:t>
            </a:r>
            <a:r>
              <a:rPr lang="en-US" altLang="ko-KR" sz="1000"/>
              <a:t>Class</a:t>
            </a:r>
            <a:r>
              <a:rPr lang="ko-KR" altLang="en-US" sz="1000"/>
              <a:t>가 존재하면 빈을 등록한다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@</a:t>
            </a:r>
            <a:r>
              <a:rPr lang="en-US" altLang="ko-KR" sz="1000" b="0">
                <a:solidFill>
                  <a:srgbClr val="267F99"/>
                </a:solidFill>
                <a:effectLst/>
                <a:latin typeface="Consolas"/>
              </a:rPr>
              <a:t>ConditionalOnBean</a:t>
            </a:r>
            <a:r>
              <a:rPr lang="ko-KR" altLang="en-US" sz="1000" b="0">
                <a:solidFill>
                  <a:srgbClr val="267F99"/>
                </a:solidFill>
                <a:effectLst/>
                <a:latin typeface="Consolas"/>
              </a:rPr>
              <a:t> </a:t>
            </a:r>
            <a:r>
              <a:rPr lang="en-US" altLang="ko-KR" sz="1000" b="0">
                <a:solidFill>
                  <a:srgbClr val="267F99"/>
                </a:solidFill>
                <a:effectLst/>
                <a:latin typeface="Consolas"/>
              </a:rPr>
              <a:t>:</a:t>
            </a:r>
            <a:r>
              <a:rPr lang="ko-KR" altLang="en-US" sz="1000"/>
              <a:t> 특정 </a:t>
            </a:r>
            <a:r>
              <a:rPr lang="en-US" altLang="ko-KR" sz="1000"/>
              <a:t>Bean</a:t>
            </a:r>
            <a:r>
              <a:rPr lang="ko-KR" altLang="en-US" sz="1000"/>
              <a:t>이 존재하면 빈을 등록한다</a:t>
            </a:r>
            <a:r>
              <a:rPr lang="en-US" altLang="ko-KR" sz="10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2.3 </a:t>
            </a:r>
            <a:r>
              <a:rPr lang="ko-KR" altLang="en-US" sz="1400" b="1" i="0" dirty="0" err="1">
                <a:solidFill>
                  <a:srgbClr val="7030A0"/>
                </a:solidFill>
                <a:effectLst/>
                <a:latin typeface="+mn-ea"/>
              </a:rPr>
              <a:t>레이어드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아키텍처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NanumSquareRound"/>
              </a:rPr>
              <a:t>레이어드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 아키텍처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NanumSquareRound"/>
              </a:rPr>
              <a:t>(Layered Architecture)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란 애플리케이션의 컴포넌트를 유사 관심사를 기준으로 레이어로 묶어 수평적으로 구성한 구조를 의미한다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NanumSquareRound"/>
              </a:rPr>
              <a:t>. </a:t>
            </a:r>
            <a:r>
              <a:rPr lang="ko-KR" altLang="en-US" sz="1400" b="1" dirty="0" err="1">
                <a:solidFill>
                  <a:srgbClr val="3D4144"/>
                </a:solidFill>
                <a:latin typeface="NanumSquareRound"/>
              </a:rPr>
              <a:t>레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NanumSquareRound"/>
              </a:rPr>
              <a:t>이어드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 아키텍처는 여러 방면에서 쓰이는 개념이며 어떻게 설계하느냐에 따라 용어와 계층의 수가 달라진다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NanumSquareRound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일반적으로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NanumSquareRound"/>
              </a:rPr>
              <a:t>레이어드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 아키텍처라 하면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NanumSquareRound"/>
              </a:rPr>
              <a:t>3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계층 또는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NanumSquareRound"/>
              </a:rPr>
              <a:t>4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계층 구성을 의미하는데 이 차이는 인프라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NanumSquareRound"/>
              </a:rPr>
              <a:t>(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데이터 베이스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NanumSquareRound"/>
              </a:rPr>
              <a:t>)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NanumSquareRound"/>
              </a:rPr>
              <a:t>레이어의 추가 여부로 결정된다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NanumSquareRound"/>
              </a:rPr>
              <a:t>.</a:t>
            </a:r>
            <a:endParaRPr lang="ko-KR" altLang="en-US" sz="1400" b="1" i="0" dirty="0">
              <a:solidFill>
                <a:srgbClr val="7030A0"/>
              </a:solidFill>
              <a:effectLst/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26C64D-C1A5-F3E1-5678-F9C02B62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4" y="2908984"/>
            <a:ext cx="6075945" cy="2344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2774C3-0FB1-91DC-1D07-96B2B2388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99" y="4121401"/>
            <a:ext cx="4732931" cy="2080615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867116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2.3 </a:t>
            </a:r>
            <a:r>
              <a:rPr lang="ko-KR" altLang="en-US" sz="1400" b="1" i="0" dirty="0" err="1">
                <a:solidFill>
                  <a:srgbClr val="7030A0"/>
                </a:solidFill>
                <a:effectLst/>
                <a:latin typeface="+mn-ea"/>
              </a:rPr>
              <a:t>레이어드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아키텍처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4D689-5E15-26EF-8F31-B0D9272BB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149" y="1029455"/>
            <a:ext cx="7938148" cy="5232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37704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2.3 </a:t>
            </a:r>
            <a:r>
              <a:rPr lang="ko-KR" altLang="en-US" sz="1400" b="1" i="0" dirty="0" err="1">
                <a:solidFill>
                  <a:srgbClr val="7030A0"/>
                </a:solidFill>
                <a:effectLst/>
                <a:latin typeface="+mn-ea"/>
              </a:rPr>
              <a:t>레이어드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아키텍처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B40BF-5498-C22A-4637-4EB75318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88" y="1056784"/>
            <a:ext cx="7174837" cy="5177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4201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1.1 </a:t>
            </a:r>
            <a:r>
              <a:rPr lang="ko-KR" altLang="en-US" sz="1400" b="1" dirty="0">
                <a:solidFill>
                  <a:srgbClr val="7030A0"/>
                </a:solidFill>
              </a:rPr>
              <a:t>스프링 프레임워크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스프링 프레임워크는 자바 기반의 애플리케이션 프레임워크로 </a:t>
            </a:r>
            <a:r>
              <a:rPr lang="ko-KR" altLang="en-US" sz="1400" b="1" dirty="0" err="1"/>
              <a:t>엔터프라이즈급</a:t>
            </a:r>
            <a:r>
              <a:rPr lang="ko-KR" altLang="en-US" sz="1400" b="1" dirty="0"/>
              <a:t> 애플리케이션을 개발하기 위한 다양한 기능을 제공한다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스프링은 목적에 따라 다양한 프로젝트를 제공하는데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그중 하나가 </a:t>
            </a:r>
            <a:r>
              <a:rPr lang="ko-KR" altLang="en-US" sz="1400" b="1" dirty="0" err="1"/>
              <a:t>스트링부트이다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스프링 프레임워크는 전자정부 표준 프레임워크의 기반 기술로 채택되어 공공기관 웹 서비스를 개발할 때도 사용된다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 err="1"/>
              <a:t>엔터프라이즈급</a:t>
            </a:r>
            <a:r>
              <a:rPr lang="ko-KR" altLang="en-US" sz="1400" b="1" dirty="0"/>
              <a:t> 개발이란 기업 환경을 대상으로 하는 개발을 뜻한다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네이버나 카카오톡 같은 대규모 데이터를 처리하는 환경을 엔터프라이즈 환경이라고 부른다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스프링은 이 환경에 알맞게 설계돼 있어 개발자는 애플리케이션을 개발할 때 많은 요소를 프레임워크에 위임하고 비즈니스 로직을 구현하는 데 집중할 수 있다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solidFill>
                  <a:srgbClr val="7030A0"/>
                </a:solidFill>
              </a:rPr>
              <a:t>스프링의 핵심 가치</a:t>
            </a:r>
            <a:r>
              <a:rPr lang="ko-KR" altLang="en-US" sz="1400" b="1" dirty="0"/>
              <a:t>는</a:t>
            </a: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“</a:t>
            </a:r>
            <a:r>
              <a:rPr lang="ko-KR" altLang="en-US" sz="1400" b="1" dirty="0">
                <a:solidFill>
                  <a:srgbClr val="FF0000"/>
                </a:solidFill>
              </a:rPr>
              <a:t>애플리케이션 개발에 필요한 기반을 제공해서 개발자가 비즈니스 로직 구현에만 집중할 수 있게끔 하는 것</a:t>
            </a:r>
            <a:r>
              <a:rPr lang="en-US" altLang="ko-KR" sz="1400" b="1" dirty="0"/>
              <a:t>＂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03678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i="0" dirty="0">
                <a:solidFill>
                  <a:srgbClr val="7030A0"/>
                </a:solidFill>
                <a:effectLst/>
                <a:latin typeface="+mn-ea"/>
              </a:rPr>
              <a:t>2.3 </a:t>
            </a:r>
            <a:r>
              <a:rPr lang="ko-KR" altLang="en-US" sz="1400" b="1" i="0" dirty="0" err="1">
                <a:solidFill>
                  <a:srgbClr val="7030A0"/>
                </a:solidFill>
                <a:effectLst/>
                <a:latin typeface="+mn-ea"/>
              </a:rPr>
              <a:t>레이어드</a:t>
            </a:r>
            <a:r>
              <a:rPr lang="ko-KR" altLang="en-US" sz="1400" b="1" i="0" dirty="0">
                <a:solidFill>
                  <a:srgbClr val="7030A0"/>
                </a:solidFill>
                <a:effectLst/>
                <a:latin typeface="+mn-ea"/>
              </a:rPr>
              <a:t> 아키텍처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C4FDCE-38FF-3F1E-B2E3-43BFFD87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22" y="1391414"/>
            <a:ext cx="8267069" cy="4823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366BD9-D686-0ECB-667A-4A72F224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493" y="3645605"/>
            <a:ext cx="6978347" cy="1467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119960" y="3869005"/>
            <a:ext cx="65598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i="1" dirty="0"/>
              <a:t>영역인데</a:t>
            </a:r>
          </a:p>
        </p:txBody>
      </p:sp>
    </p:spTree>
    <p:extLst>
      <p:ext uri="{BB962C8B-B14F-4D97-AF65-F5344CB8AC3E}">
        <p14:creationId xmlns:p14="http://schemas.microsoft.com/office/powerpoint/2010/main" val="4084170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02 </a:t>
            </a:r>
            <a:r>
              <a:rPr lang="ko-KR" altLang="en-US" sz="2400" b="1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 i="0">
                <a:solidFill>
                  <a:srgbClr val="7030A0"/>
                </a:solidFill>
                <a:effectLst/>
                <a:latin typeface="+mn-ea"/>
              </a:rPr>
              <a:t>2.4 </a:t>
            </a:r>
            <a:r>
              <a:rPr lang="ko-KR" altLang="en-US" sz="1400" b="1" i="0">
                <a:solidFill>
                  <a:srgbClr val="7030A0"/>
                </a:solidFill>
                <a:effectLst/>
                <a:latin typeface="+mn-ea"/>
              </a:rPr>
              <a:t>디자인 패턴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디자인 패턴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(Design Pattern)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은 소프트웨어를 설계할 때 자주 발생하는 문제들을 해결하기 위해 고안된 해결책이다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디자인 패턴에서 ‘패턴’이라는 단어는 애플리케이션 개발에서 발생하는 문제는 유사한 경우가 많고 해결책도 동일하게 적용할 수 있다는 의미를 내포한다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그러나 디자인 패턴이 모든 문제의 정답은 아니며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>
                <a:solidFill>
                  <a:srgbClr val="3D4144"/>
                </a:solidFill>
                <a:effectLst/>
                <a:latin typeface="+mn-ea"/>
              </a:rPr>
              <a:t>상황에 맞는 최적 패턴을 결정해서 사용하는 것이 바람직하다</a:t>
            </a:r>
            <a:r>
              <a:rPr lang="en-US" altLang="ko-KR" sz="1400" b="1" i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1400" b="1" i="0">
              <a:solidFill>
                <a:srgbClr val="3D4144"/>
              </a:solidFill>
              <a:effectLst/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2.4.1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디자인 패턴의 종류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디자인 패턴을 구체화해서 정리한 대표적인 분류 방식                                                                                                으로 ‘</a:t>
            </a:r>
            <a:r>
              <a:rPr lang="en-US" altLang="ko-KR" sz="1400" b="1">
                <a:latin typeface="+mn-ea"/>
              </a:rPr>
              <a:t>GoF </a:t>
            </a:r>
            <a:r>
              <a:rPr lang="ko-KR" altLang="en-US" sz="1400" b="1">
                <a:latin typeface="+mn-ea"/>
              </a:rPr>
              <a:t>디자의 패턴’이라는 것이 있다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여기서 </a:t>
            </a:r>
            <a:r>
              <a:rPr lang="en-US" altLang="ko-KR" sz="1400" b="1">
                <a:latin typeface="+mn-ea"/>
              </a:rPr>
              <a:t>GoF</a:t>
            </a:r>
            <a:r>
              <a:rPr lang="ko-KR" altLang="en-US" sz="1400" b="1">
                <a:latin typeface="+mn-ea"/>
              </a:rPr>
              <a:t>는                                                                                                  ‘</a:t>
            </a:r>
            <a:r>
              <a:rPr lang="en-US" altLang="ko-KR" sz="1400" b="1">
                <a:latin typeface="+mn-ea"/>
              </a:rPr>
              <a:t>Gang of Four(4</a:t>
            </a:r>
            <a:r>
              <a:rPr lang="ko-KR" altLang="en-US" sz="1400" b="1">
                <a:latin typeface="+mn-ea"/>
              </a:rPr>
              <a:t>인방</a:t>
            </a:r>
            <a:r>
              <a:rPr lang="en-US" altLang="ko-KR" sz="1400" b="1">
                <a:latin typeface="+mn-ea"/>
              </a:rPr>
              <a:t>)’</a:t>
            </a:r>
            <a:r>
              <a:rPr lang="ko-KR" altLang="en-US" sz="1400" b="1">
                <a:latin typeface="+mn-ea"/>
              </a:rPr>
              <a:t>의 줄임말로</a:t>
            </a:r>
            <a:r>
              <a:rPr lang="en-US" altLang="ko-KR" sz="1400" b="1">
                <a:latin typeface="+mn-ea"/>
              </a:rPr>
              <a:t>, </a:t>
            </a:r>
            <a:r>
              <a:rPr lang="ko-KR" altLang="en-US" sz="1400" b="1">
                <a:latin typeface="+mn-ea"/>
              </a:rPr>
              <a:t>디자인 패턴을                                                                                                    구체화하고 체계화해서 분류한 </a:t>
            </a:r>
            <a:r>
              <a:rPr lang="en-US" altLang="ko-KR" sz="1400" b="1">
                <a:latin typeface="+mn-ea"/>
              </a:rPr>
              <a:t>4</a:t>
            </a:r>
            <a:r>
              <a:rPr lang="ko-KR" altLang="en-US" sz="1400" b="1">
                <a:latin typeface="+mn-ea"/>
              </a:rPr>
              <a:t>명의 인물을 의미한다</a:t>
            </a:r>
            <a:r>
              <a:rPr lang="en-US" altLang="ko-KR" sz="1400" b="1">
                <a:latin typeface="+mn-e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6217" y="3026636"/>
            <a:ext cx="5741195" cy="3106969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accent1"/>
            </a:solidFill>
            <a:miter/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2132" y="4952010"/>
            <a:ext cx="1456886" cy="1263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02 </a:t>
            </a:r>
            <a:r>
              <a:rPr lang="ko-KR" altLang="en-US" sz="2400" b="1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2.4.1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디자인 패턴의 종류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025" y="1499956"/>
            <a:ext cx="8400855" cy="3161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2.4.2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생성 패턴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A8F815-13FC-7D46-6E10-06C00B83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75" y="1507786"/>
            <a:ext cx="8969197" cy="2197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800194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2.4.3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구조 패턴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D21BE5-8DEA-99DC-07DB-9477F4E6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77" y="1518332"/>
            <a:ext cx="8109367" cy="2596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61994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02 </a:t>
            </a:r>
            <a:r>
              <a:rPr lang="ko-KR" altLang="en-US" sz="2400" b="1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2.4.4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행위 패턴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6802" y="1333517"/>
            <a:ext cx="9074616" cy="4095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53168" y="5695490"/>
            <a:ext cx="8641356" cy="26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</a:rPr>
              <a:t>https://www.hanbit.co.kr/channel/category/category_view.html?cms_code=CMS8616098823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2.5 REST API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REST API</a:t>
            </a:r>
            <a:r>
              <a:rPr lang="ko-KR" altLang="en-US" sz="1400" b="1" dirty="0">
                <a:latin typeface="+mn-ea"/>
              </a:rPr>
              <a:t>는 대중적으로 가장 많이 사용되는 애플리케이션 인터페이스이다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인터페이스를 통해 클라이언트는 서버에 접근하고 자원을 조작할 수 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2.5.1 REST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란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?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REST</a:t>
            </a:r>
            <a:r>
              <a:rPr lang="ko-KR" altLang="en-US" sz="1400" b="1" dirty="0">
                <a:latin typeface="+mn-ea"/>
              </a:rPr>
              <a:t>란 ‘</a:t>
            </a:r>
            <a:r>
              <a:rPr lang="en-US" altLang="ko-KR" sz="1400" b="1" dirty="0">
                <a:latin typeface="+mn-ea"/>
              </a:rPr>
              <a:t>Representational State Transfer’</a:t>
            </a:r>
            <a:r>
              <a:rPr lang="ko-KR" altLang="en-US" sz="1400" b="1" dirty="0">
                <a:latin typeface="+mn-ea"/>
              </a:rPr>
              <a:t>의 약자로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월드 와이드 웹</a:t>
            </a:r>
            <a:r>
              <a:rPr lang="en-US" altLang="ko-KR" sz="1400" b="1" dirty="0">
                <a:latin typeface="+mn-ea"/>
              </a:rPr>
              <a:t>(WWW)</a:t>
            </a:r>
            <a:r>
              <a:rPr lang="ko-KR" altLang="en-US" sz="1400" b="1" dirty="0">
                <a:latin typeface="+mn-ea"/>
              </a:rPr>
              <a:t>과 같은 분상 </a:t>
            </a:r>
            <a:r>
              <a:rPr lang="ko-KR" altLang="en-US" sz="1400" b="1" dirty="0" err="1">
                <a:latin typeface="+mn-ea"/>
              </a:rPr>
              <a:t>하이퍼미디어</a:t>
            </a:r>
            <a:r>
              <a:rPr lang="ko-KR" altLang="en-US" sz="1400" b="1" dirty="0">
                <a:latin typeface="+mn-ea"/>
              </a:rPr>
              <a:t> 시스템 아키텍처의 한 형식이다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주고받는 자원</a:t>
            </a:r>
            <a:r>
              <a:rPr lang="en-US" altLang="ko-KR" sz="1400" b="1" dirty="0">
                <a:latin typeface="+mn-ea"/>
              </a:rPr>
              <a:t>(Resource)</a:t>
            </a:r>
            <a:r>
              <a:rPr lang="ko-KR" altLang="en-US" sz="1400" b="1" dirty="0">
                <a:latin typeface="+mn-ea"/>
              </a:rPr>
              <a:t>에 이름을 규정하고 </a:t>
            </a:r>
            <a:r>
              <a:rPr lang="en-US" altLang="ko-KR" sz="1400" b="1" dirty="0">
                <a:latin typeface="+mn-ea"/>
              </a:rPr>
              <a:t>URI</a:t>
            </a:r>
            <a:r>
              <a:rPr lang="ko-KR" altLang="en-US" sz="1400" b="1" dirty="0">
                <a:latin typeface="+mn-ea"/>
              </a:rPr>
              <a:t>에 명시해서 </a:t>
            </a:r>
            <a:r>
              <a:rPr lang="en-US" altLang="ko-KR" sz="1400" b="1" dirty="0">
                <a:latin typeface="+mn-ea"/>
              </a:rPr>
              <a:t>HTTP </a:t>
            </a:r>
            <a:r>
              <a:rPr lang="ko-KR" altLang="en-US" sz="1400" b="1" dirty="0">
                <a:latin typeface="+mn-ea"/>
              </a:rPr>
              <a:t>메서드</a:t>
            </a:r>
            <a:r>
              <a:rPr lang="en-US" altLang="ko-KR" sz="1400" b="1" dirty="0">
                <a:latin typeface="+mn-ea"/>
              </a:rPr>
              <a:t>(GET, POST, PUT, DELETE)</a:t>
            </a:r>
            <a:r>
              <a:rPr lang="ko-KR" altLang="en-US" sz="1400" b="1" dirty="0">
                <a:latin typeface="+mn-ea"/>
              </a:rPr>
              <a:t>를 통해 해당 자원의 상태를 주고받는 것을 의미한다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2.5.2 REST API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란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?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먼저 </a:t>
            </a:r>
            <a:r>
              <a:rPr lang="en-US" altLang="ko-KR" sz="1400" b="1" dirty="0">
                <a:latin typeface="+mn-ea"/>
              </a:rPr>
              <a:t>API</a:t>
            </a:r>
            <a:r>
              <a:rPr lang="ko-KR" altLang="en-US" sz="1400" b="1" dirty="0">
                <a:latin typeface="+mn-ea"/>
              </a:rPr>
              <a:t>는 ‘</a:t>
            </a:r>
            <a:r>
              <a:rPr lang="en-US" altLang="ko-KR" sz="1400" b="1" dirty="0">
                <a:latin typeface="+mn-ea"/>
              </a:rPr>
              <a:t>Application Programming Interface’</a:t>
            </a:r>
            <a:r>
              <a:rPr lang="ko-KR" altLang="en-US" sz="1400" b="1" dirty="0">
                <a:latin typeface="+mn-ea"/>
              </a:rPr>
              <a:t>의 약자로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애플리케이션에서 제공하는 인터페이스를 의미한다</a:t>
            </a:r>
            <a:r>
              <a:rPr lang="en-US" altLang="ko-KR" sz="1400" b="1" dirty="0">
                <a:latin typeface="+mn-ea"/>
              </a:rPr>
              <a:t>. API</a:t>
            </a:r>
            <a:r>
              <a:rPr lang="ko-KR" altLang="en-US" sz="1400" b="1" dirty="0">
                <a:latin typeface="+mn-ea"/>
              </a:rPr>
              <a:t>를 통해 서버 또는 프로그램 사이를 연결할 수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즉 </a:t>
            </a:r>
            <a:r>
              <a:rPr lang="en-US" altLang="ko-KR" sz="1400" b="1" dirty="0">
                <a:latin typeface="+mn-ea"/>
              </a:rPr>
              <a:t>REST API </a:t>
            </a:r>
            <a:r>
              <a:rPr lang="ko-KR" altLang="en-US" sz="1400" b="1" dirty="0">
                <a:latin typeface="+mn-ea"/>
              </a:rPr>
              <a:t>는 </a:t>
            </a:r>
            <a:r>
              <a:rPr lang="en-US" altLang="ko-KR" sz="1400" b="1" dirty="0">
                <a:latin typeface="+mn-ea"/>
              </a:rPr>
              <a:t>REST </a:t>
            </a:r>
            <a:r>
              <a:rPr lang="ko-KR" altLang="en-US" sz="1400" b="1" dirty="0">
                <a:latin typeface="+mn-ea"/>
              </a:rPr>
              <a:t>아키텍처를 따르는 시스템</a:t>
            </a:r>
            <a:r>
              <a:rPr lang="en-US" altLang="ko-KR" sz="1400" b="1" dirty="0">
                <a:latin typeface="+mn-ea"/>
              </a:rPr>
              <a:t>/</a:t>
            </a:r>
            <a:r>
              <a:rPr lang="ko-KR" altLang="en-US" sz="1400" b="1" dirty="0">
                <a:latin typeface="+mn-ea"/>
              </a:rPr>
              <a:t>애플리케이션 인터페이스라고 볼 수 있다</a:t>
            </a:r>
            <a:r>
              <a:rPr lang="en-US" altLang="ko-KR" sz="1400" b="1" dirty="0">
                <a:latin typeface="+mn-ea"/>
              </a:rPr>
              <a:t>. REST </a:t>
            </a:r>
            <a:r>
              <a:rPr lang="ko-KR" altLang="en-US" sz="1400" b="1" dirty="0">
                <a:latin typeface="+mn-ea"/>
              </a:rPr>
              <a:t>아키텍처를 구현하는 웹 서비스를 ‘</a:t>
            </a:r>
            <a:r>
              <a:rPr lang="en-US" altLang="ko-KR" sz="1400" b="1" dirty="0">
                <a:latin typeface="+mn-ea"/>
              </a:rPr>
              <a:t>RESTful</a:t>
            </a:r>
            <a:r>
              <a:rPr lang="ko-KR" altLang="en-US" sz="1400" b="1" dirty="0">
                <a:latin typeface="+mn-ea"/>
              </a:rPr>
              <a:t>하다’ 라고 표현한다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046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02 </a:t>
            </a:r>
            <a:r>
              <a:rPr lang="ko-KR" altLang="en-US" sz="2400" b="1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2.5.3 REST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의 특징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latin typeface="+mn-ea"/>
              </a:rPr>
              <a:t>REST</a:t>
            </a:r>
            <a:r>
              <a:rPr lang="ko-KR" altLang="en-US" sz="1400" b="1">
                <a:latin typeface="+mn-ea"/>
              </a:rPr>
              <a:t>에는 다음과 같은 특징이 있다</a:t>
            </a:r>
            <a:r>
              <a:rPr lang="en-US" altLang="ko-KR" sz="1400" b="1">
                <a:latin typeface="+mn-ea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18112" y="1873273"/>
            <a:ext cx="9265126" cy="3930852"/>
            <a:chOff x="1018112" y="1873273"/>
            <a:chExt cx="9265126" cy="393085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18112" y="1873273"/>
              <a:ext cx="9265126" cy="39308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/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7210" y="3346044"/>
              <a:ext cx="605563" cy="22783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00696" y="4990178"/>
            <a:ext cx="512094" cy="172372"/>
          </a:xfrm>
          <a:prstGeom prst="rect">
            <a:avLst/>
          </a:prstGeom>
          <a:solidFill>
            <a:schemeClr val="lt1"/>
          </a:solidFill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chemeClr val="dk1"/>
                </a:solidFill>
              </a:rPr>
              <a:t>그대로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02 </a:t>
            </a:r>
            <a:r>
              <a:rPr lang="ko-KR" altLang="en-US" sz="2400" b="1" dirty="0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2.5.3 REST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의 특징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REST</a:t>
            </a:r>
            <a:r>
              <a:rPr lang="ko-KR" altLang="en-US" sz="1400" b="1" dirty="0">
                <a:latin typeface="+mn-ea"/>
              </a:rPr>
              <a:t>에는 다음과 같은 특징이 있다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2FE104-DCB9-BC94-8A44-956AACC2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16" y="1837567"/>
            <a:ext cx="9296878" cy="2197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857275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02 </a:t>
            </a:r>
            <a:r>
              <a:rPr lang="ko-KR" altLang="en-US" sz="2400" b="1">
                <a:solidFill>
                  <a:srgbClr val="7030A0"/>
                </a:solidFill>
              </a:rPr>
              <a:t>개발에 앞서 알면 좋은 기초 지식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2.5.4 REST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의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URI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설계 규칙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3465" y="1384075"/>
            <a:ext cx="8158348" cy="4867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33495" y="4975309"/>
            <a:ext cx="142894" cy="266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1.1.1 </a:t>
            </a:r>
            <a:r>
              <a:rPr lang="ko-KR" altLang="en-US" sz="1400" b="1" dirty="0">
                <a:solidFill>
                  <a:srgbClr val="7030A0"/>
                </a:solidFill>
              </a:rPr>
              <a:t>제어 역전</a:t>
            </a:r>
            <a:r>
              <a:rPr lang="en-US" altLang="ko-KR" sz="1400" b="1" dirty="0">
                <a:solidFill>
                  <a:srgbClr val="7030A0"/>
                </a:solidFill>
              </a:rPr>
              <a:t>(IoC, Inversion of Control)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스프링을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효율적으로 사용할 수 있도록 스프링 특징과 구조를 알아야 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일반적으로 자바 개발의 경우 객체를 사용하기 위해 객체를 선언하고 해당 객체의 의존성을 생성한 후 객체에서 제공하는 기능을 사용한다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객체를 생성하고 사용하는 일련의 작업을 개발자가 직접 제어하는 구조다</a:t>
            </a:r>
            <a:r>
              <a:rPr lang="en-US" altLang="ko-KR" sz="1400" b="1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하지만 제어 역전을 특징으로 하는 스프링은 기존 자바 개발 방식과 다르게 작동한다</a:t>
            </a:r>
            <a:r>
              <a:rPr lang="en-US" altLang="ko-KR" sz="1400" b="1" dirty="0"/>
              <a:t>. IoC</a:t>
            </a:r>
            <a:r>
              <a:rPr lang="ko-KR" altLang="en-US" sz="1400" b="1" dirty="0"/>
              <a:t>를 적용한 환경에서는 사용할 객체를 직접 생성하지 않고 객체의 생명주기 관리를 외부에 위임하는데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그 </a:t>
            </a:r>
            <a:r>
              <a:rPr lang="ko-KR" altLang="en-US" sz="1400" b="1" dirty="0" err="1"/>
              <a:t>외부란</a:t>
            </a:r>
            <a:r>
              <a:rPr lang="ko-KR" altLang="en-US" sz="1400" b="1" dirty="0"/>
              <a:t> 스프링 컨테이너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또는 </a:t>
            </a:r>
            <a:r>
              <a:rPr lang="en-US" altLang="ko-KR" sz="1400" b="1" dirty="0"/>
              <a:t>IoC </a:t>
            </a:r>
            <a:r>
              <a:rPr lang="ko-KR" altLang="en-US" sz="1400" b="1" dirty="0"/>
              <a:t>컨테이너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를 말한다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객체 관리를 컨테이너에 맡겨 제어권을 넘긴 것을 제어 역전이라고 부른다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 제어 역전을 통해 의존성 주입</a:t>
            </a:r>
            <a:r>
              <a:rPr lang="en-US" altLang="ko-KR" sz="1400" b="1" dirty="0"/>
              <a:t>(DI, Dependency Injection), </a:t>
            </a:r>
            <a:r>
              <a:rPr lang="ko-KR" altLang="en-US" sz="1400" b="1" dirty="0"/>
              <a:t>관점 지향 프로그램</a:t>
            </a:r>
            <a:r>
              <a:rPr lang="en-US" altLang="ko-KR" sz="1400" b="1" dirty="0"/>
              <a:t>(AOP, Aspect-Oriented Programming) </a:t>
            </a:r>
            <a:r>
              <a:rPr lang="ko-KR" altLang="en-US" sz="1400" b="1" dirty="0"/>
              <a:t>등이 가능해진다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객체의 제어권을 넘기면 비즈니스 로직을 작성하는 데 더 집중할 수 있다</a:t>
            </a:r>
            <a:r>
              <a:rPr lang="en-US" altLang="ko-KR" sz="14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8D3F4-CE4F-F5C7-54B6-E74DA495241E}"/>
              </a:ext>
            </a:extLst>
          </p:cNvPr>
          <p:cNvSpPr txBox="1"/>
          <p:nvPr/>
        </p:nvSpPr>
        <p:spPr>
          <a:xfrm>
            <a:off x="935832" y="2636044"/>
            <a:ext cx="10158411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RestController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NoDIController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MyService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MyServiceImpl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"/no-di/hello"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getHello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getHello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297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자바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JDK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인텔리제이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IDEA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1142A3-5B4F-F74C-8F37-E4C9BD63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976" y="1209192"/>
            <a:ext cx="3816058" cy="229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57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자바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JDK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8C8F35-65B1-A822-FBB3-B8D938CE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34" y="1379271"/>
            <a:ext cx="9258776" cy="43499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820139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자바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JDK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9B280A-ED68-51E0-E14F-F6D10ED8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54" y="1024777"/>
            <a:ext cx="6719448" cy="5241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816497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자바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JDK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005BF8-7596-A592-051E-F1F453A5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341" y="1027095"/>
            <a:ext cx="7094221" cy="5237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783124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자바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JDK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1EA41-F762-CA86-F5D1-0AC096380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94" y="1049166"/>
            <a:ext cx="6250795" cy="50028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513414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자바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JDK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3918C-08FF-AC09-5975-4035B8CE1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43" y="1124452"/>
            <a:ext cx="6944865" cy="5042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241447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자바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JDK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64E14E-B472-3970-E950-B991CFFB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396" y="1039090"/>
            <a:ext cx="7760532" cy="5041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710290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인텔리제이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IDEA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6D9D04-5A1E-C904-54F7-0BE232E2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87" y="1085580"/>
            <a:ext cx="7842572" cy="5120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48523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인텔리제이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IDEA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DCA07D-B73E-745A-9791-4BCF0E40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246" y="1496019"/>
            <a:ext cx="7125066" cy="4299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91117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인텔리제이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IDEA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F83CE8-2A64-764C-1632-6E3CB1C2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09" y="1489669"/>
            <a:ext cx="7074264" cy="4311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33276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1.1.2 </a:t>
            </a:r>
            <a:r>
              <a:rPr lang="ko-KR" altLang="en-US" sz="1400" b="1" dirty="0">
                <a:solidFill>
                  <a:srgbClr val="7030A0"/>
                </a:solidFill>
              </a:rPr>
              <a:t>의존성 주입</a:t>
            </a:r>
            <a:r>
              <a:rPr lang="en-US" altLang="ko-KR" sz="1400" b="1" dirty="0">
                <a:solidFill>
                  <a:srgbClr val="7030A0"/>
                </a:solidFill>
              </a:rPr>
              <a:t>(DI, Dependency Injection)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의존성 주입이란 제어 역전의 방법 중 하나로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사용할 객체를 직접 생성하지 않고 외부 컨테이너가 생성한 객체를 주입 받아 사용하는 방식이다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/>
              <a:t>  . </a:t>
            </a:r>
            <a:r>
              <a:rPr lang="ko-KR" altLang="en-US" sz="1400" b="1" dirty="0"/>
              <a:t>생성자를 통한 의존성 주입</a:t>
            </a:r>
            <a:endParaRPr lang="en-US" altLang="ko-KR" sz="1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/>
              <a:t>  . </a:t>
            </a:r>
            <a:r>
              <a:rPr lang="ko-KR" altLang="en-US" sz="1400" b="1" dirty="0"/>
              <a:t>필드 객체 선언을 통한 의존성 주입</a:t>
            </a:r>
            <a:endParaRPr lang="en-US" altLang="ko-KR" sz="1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/>
              <a:t>  . Setter </a:t>
            </a:r>
            <a:r>
              <a:rPr lang="ko-KR" altLang="en-US" sz="1400" b="1" dirty="0"/>
              <a:t>메서드를 통한 의존성 주입</a:t>
            </a: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@Autowired</a:t>
            </a:r>
            <a:r>
              <a:rPr lang="ko-KR" altLang="en-US" sz="1400" b="1" dirty="0"/>
              <a:t>를 통해 의존성 주입을 할 수 있는데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스프링</a:t>
            </a:r>
            <a:r>
              <a:rPr lang="en-US" altLang="ko-KR" sz="1400" b="1" dirty="0"/>
              <a:t>4.3</a:t>
            </a:r>
            <a:r>
              <a:rPr lang="ko-KR" altLang="en-US" sz="1400" b="1" dirty="0"/>
              <a:t>버전 이후 생성자 의존성 주입할 때는 </a:t>
            </a:r>
            <a:r>
              <a:rPr lang="ko-KR" altLang="en-US" sz="1400" b="1" dirty="0" err="1"/>
              <a:t>어노테이션을</a:t>
            </a:r>
            <a:r>
              <a:rPr lang="ko-KR" altLang="en-US" sz="1400" b="1" dirty="0"/>
              <a:t> 생략할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하지만 처음 다룰 땐 가독성을 위해 생략을 피한다</a:t>
            </a:r>
            <a:r>
              <a:rPr lang="en-US" altLang="ko-KR" sz="1400" b="1" dirty="0"/>
              <a:t>.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C59820-34BF-392E-D91E-BBF329D9A2D3}"/>
              </a:ext>
            </a:extLst>
          </p:cNvPr>
          <p:cNvGrpSpPr/>
          <p:nvPr/>
        </p:nvGrpSpPr>
        <p:grpSpPr>
          <a:xfrm>
            <a:off x="1016794" y="3882926"/>
            <a:ext cx="10158411" cy="2400657"/>
            <a:chOff x="1016794" y="3882926"/>
            <a:chExt cx="10158411" cy="24006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D8D3F4-CE4F-F5C7-54B6-E74DA495241E}"/>
                </a:ext>
              </a:extLst>
            </p:cNvPr>
            <p:cNvSpPr txBox="1"/>
            <p:nvPr/>
          </p:nvSpPr>
          <p:spPr>
            <a:xfrm>
              <a:off x="1016794" y="3882926"/>
              <a:ext cx="10158411" cy="24006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0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RestController</a:t>
              </a:r>
              <a:endPara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DIController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0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@</a:t>
              </a:r>
              <a:r>
                <a:rPr lang="en-US" altLang="ko-KR" sz="10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Autowired</a:t>
              </a:r>
              <a:endPara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DIController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0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0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0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@</a:t>
              </a:r>
              <a:r>
                <a:rPr lang="en-US" altLang="ko-KR" sz="10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GetMapping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"/di/hello"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getHello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0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0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getHello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  <a:b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FAE519-2227-8EDF-BD44-12A34986CE59}"/>
                </a:ext>
              </a:extLst>
            </p:cNvPr>
            <p:cNvSpPr txBox="1"/>
            <p:nvPr/>
          </p:nvSpPr>
          <p:spPr>
            <a:xfrm>
              <a:off x="9595262" y="3996047"/>
              <a:ext cx="1448790" cy="246221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b="1"/>
                <a:t>생성자 의존성 주입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40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인텔리제이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IDEA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D2FC60-A732-DC72-9F2F-3A50C5C3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94" y="1493044"/>
            <a:ext cx="7194920" cy="4394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96566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03 </a:t>
            </a:r>
            <a:r>
              <a:rPr lang="ko-KR" altLang="en-US" sz="2400" b="1" dirty="0">
                <a:solidFill>
                  <a:srgbClr val="7030A0"/>
                </a:solidFill>
              </a:rPr>
              <a:t>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3.2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인텔리제이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IDEA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설치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B34DFA-DA72-5C47-3021-70FC99BC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06" y="1457917"/>
            <a:ext cx="7156818" cy="4375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70051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4.1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프로젝트 생성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4.2 pom.xml(Project Object Model)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살펴보기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4.3 Hello World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출력하기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47842" y="1058196"/>
            <a:ext cx="4583368" cy="516152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4444" y="2718712"/>
            <a:ext cx="4921556" cy="2391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4.1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프로젝트 생성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스프링 부트 프로젝트를 쉽게 만드는 방법으로 </a:t>
            </a:r>
          </a:p>
          <a:p>
            <a:pPr marL="342900" indent="-342900" algn="l">
              <a:lnSpc>
                <a:spcPct val="150000"/>
              </a:lnSpc>
              <a:buAutoNum type="arabicParenR"/>
              <a:defRPr/>
            </a:pPr>
            <a:r>
              <a:rPr lang="en-US" altLang="ko-KR" sz="1400" b="1">
                <a:latin typeface="+mn-ea"/>
              </a:rPr>
              <a:t>‘</a:t>
            </a:r>
            <a:r>
              <a:rPr lang="ko-KR" altLang="en-US" sz="1400" b="1">
                <a:latin typeface="+mn-ea"/>
              </a:rPr>
              <a:t>인텔리제이 </a:t>
            </a:r>
            <a:r>
              <a:rPr lang="en-US" altLang="ko-KR" sz="1400" b="1">
                <a:latin typeface="+mn-ea"/>
              </a:rPr>
              <a:t>IDEA </a:t>
            </a:r>
            <a:r>
              <a:rPr lang="ko-KR" altLang="en-US" sz="1400" b="1">
                <a:latin typeface="+mn-ea"/>
              </a:rPr>
              <a:t>에서 프로젝트를 생성하는 방법’과</a:t>
            </a:r>
          </a:p>
          <a:p>
            <a:pPr marL="342900" indent="-342900" algn="l">
              <a:lnSpc>
                <a:spcPct val="150000"/>
              </a:lnSpc>
              <a:buAutoNum type="arabicParenR"/>
              <a:defRPr/>
            </a:pPr>
            <a:r>
              <a:rPr lang="en-US" altLang="ko-KR" sz="1400" b="1">
                <a:latin typeface="+mn-ea"/>
              </a:rPr>
              <a:t>‘Spring Initializr</a:t>
            </a:r>
            <a:r>
              <a:rPr lang="ko-KR" altLang="en-US" sz="1400" b="1">
                <a:latin typeface="+mn-ea"/>
              </a:rPr>
              <a:t>를 이용해 생성하는 방법’이 있다</a:t>
            </a:r>
            <a:r>
              <a:rPr lang="en-US" altLang="ko-KR" sz="1400" b="1"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6122" y="2797853"/>
            <a:ext cx="5381744" cy="3093998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4.1.1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인텔리제이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IDEA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에서 프로젝트 생성하기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인텔리제이 </a:t>
            </a:r>
            <a:r>
              <a:rPr lang="en-US" altLang="ko-KR" sz="1400" b="1" dirty="0">
                <a:latin typeface="+mn-ea"/>
              </a:rPr>
              <a:t>IDEA </a:t>
            </a:r>
            <a:r>
              <a:rPr lang="ko-KR" altLang="en-US" sz="1400" b="1" dirty="0" err="1">
                <a:latin typeface="+mn-ea"/>
              </a:rPr>
              <a:t>얼티밋</a:t>
            </a:r>
            <a:r>
              <a:rPr lang="ko-KR" altLang="en-US" sz="1400" b="1" dirty="0">
                <a:latin typeface="+mn-ea"/>
              </a:rPr>
              <a:t> 버전은 커뮤니티 버전보다 많은 기능을 지원한다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그 중 하나가 바로 내장된 </a:t>
            </a:r>
            <a:r>
              <a:rPr lang="en-US" altLang="ko-KR" sz="1400" b="1" dirty="0">
                <a:latin typeface="+mn-ea"/>
              </a:rPr>
              <a:t>Spring </a:t>
            </a:r>
            <a:r>
              <a:rPr lang="en-US" altLang="ko-KR" sz="1400" b="1" dirty="0" err="1">
                <a:latin typeface="+mn-ea"/>
              </a:rPr>
              <a:t>Initializr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기능을 이용하면 외부 프로젝트를 생성할 필요 없이 인텔리제이 </a:t>
            </a:r>
            <a:r>
              <a:rPr lang="en-US" altLang="ko-KR" sz="1400" b="1" dirty="0">
                <a:latin typeface="+mn-ea"/>
              </a:rPr>
              <a:t>IDEA </a:t>
            </a:r>
            <a:r>
              <a:rPr lang="ko-KR" altLang="en-US" sz="1400" b="1" dirty="0">
                <a:latin typeface="+mn-ea"/>
              </a:rPr>
              <a:t>에서 곧바로 스프링 프로젝트를 생성할 수 있다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D04C10-B613-5D8E-E294-2AAF6E09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55" y="2113809"/>
            <a:ext cx="51905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42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4.1.1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인텔리제이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IDEA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에서 프로젝트 생성하기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인텔리제이 </a:t>
            </a:r>
            <a:r>
              <a:rPr lang="en-US" altLang="ko-KR" sz="1400" b="1" dirty="0">
                <a:latin typeface="+mn-ea"/>
              </a:rPr>
              <a:t>IDEA</a:t>
            </a:r>
            <a:r>
              <a:rPr lang="ko-KR" altLang="en-US" sz="1400" b="1" dirty="0">
                <a:latin typeface="+mn-ea"/>
              </a:rPr>
              <a:t>는 다양한 형식의 프로젝트를 지원한다</a:t>
            </a:r>
            <a:r>
              <a:rPr lang="en-US" altLang="ko-KR" sz="1400" b="1" dirty="0">
                <a:latin typeface="+mn-ea"/>
              </a:rPr>
              <a:t>. ‘Spring </a:t>
            </a:r>
            <a:r>
              <a:rPr lang="en-US" altLang="ko-KR" sz="1400" b="1" dirty="0" err="1">
                <a:latin typeface="+mn-ea"/>
              </a:rPr>
              <a:t>Initializr</a:t>
            </a:r>
            <a:r>
              <a:rPr lang="en-US" altLang="ko-KR" sz="1400" b="1" dirty="0">
                <a:latin typeface="+mn-ea"/>
              </a:rPr>
              <a:t>’ </a:t>
            </a:r>
            <a:r>
              <a:rPr lang="ko-KR" altLang="en-US" sz="1400" b="1" dirty="0">
                <a:latin typeface="+mn-ea"/>
              </a:rPr>
              <a:t>는 원래 스프링 공식 사이트에서 제공하는 스프링 부트 프로젝트 생성 기능인데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인텔리제이 </a:t>
            </a:r>
            <a:r>
              <a:rPr lang="en-US" altLang="ko-KR" sz="1400" b="1" dirty="0">
                <a:latin typeface="+mn-ea"/>
              </a:rPr>
              <a:t>IDEA</a:t>
            </a:r>
            <a:r>
              <a:rPr lang="ko-KR" altLang="en-US" sz="1400" b="1" dirty="0">
                <a:latin typeface="+mn-ea"/>
              </a:rPr>
              <a:t>에도 내장돼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아래와 같이 ‘</a:t>
            </a:r>
            <a:r>
              <a:rPr lang="en-US" altLang="ko-KR" sz="1400" b="1" dirty="0">
                <a:latin typeface="+mn-ea"/>
              </a:rPr>
              <a:t>Spring </a:t>
            </a:r>
            <a:r>
              <a:rPr lang="en-US" altLang="ko-KR" sz="1400" b="1" dirty="0" err="1">
                <a:latin typeface="+mn-ea"/>
              </a:rPr>
              <a:t>Initializr</a:t>
            </a:r>
            <a:r>
              <a:rPr lang="en-US" altLang="ko-KR" sz="1400" b="1" dirty="0">
                <a:latin typeface="+mn-ea"/>
              </a:rPr>
              <a:t>’</a:t>
            </a:r>
            <a:r>
              <a:rPr lang="ko-KR" altLang="en-US" sz="1400" b="1" dirty="0">
                <a:latin typeface="+mn-ea"/>
              </a:rPr>
              <a:t>를 선택하면 설정이 필요한 항목들이 나온다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2CF0E7-3340-3D03-BAEA-74186D3C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80" y="2098935"/>
            <a:ext cx="5272881" cy="4244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0263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4.1.1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인텔리제이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IDEA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에서 프로젝트 생성하기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B26C3C-B77C-2045-BC68-721E9FEB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52" y="1476504"/>
            <a:ext cx="8839654" cy="4629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88002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4.1.1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인텔리제이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IDEA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에서 프로젝트 생성하기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다음 단계로 프로젝트에서 사용할 의존성을 추가한다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의존성은 초기에 추가할 수도 있고 개발을 진행 중에 추가할 수도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일단 아래와 같이 기본적인 의존성을 선택하고 넘어간다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87D547-EF53-5201-05CF-54B466C7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588" y="1753301"/>
            <a:ext cx="5658593" cy="44265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5CA84-B46D-5B8E-BD18-512E4B39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21" y="2420714"/>
            <a:ext cx="5129148" cy="1812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794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4.1.1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인텔리제이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IDEA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에서 프로젝트 생성하기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이 단계까지 마치면 인텔리제이 </a:t>
            </a:r>
            <a:r>
              <a:rPr lang="en-US" altLang="ko-KR" sz="1400" b="1" dirty="0">
                <a:latin typeface="+mn-ea"/>
              </a:rPr>
              <a:t>IDEA </a:t>
            </a:r>
            <a:r>
              <a:rPr lang="ko-KR" altLang="en-US" sz="1400" b="1" dirty="0">
                <a:latin typeface="+mn-ea"/>
              </a:rPr>
              <a:t>우측 하단에 상태 표시줄이 나타나고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 사이에 인텔리제이 </a:t>
            </a:r>
            <a:r>
              <a:rPr lang="en-US" altLang="ko-KR" sz="1400" b="1" dirty="0">
                <a:latin typeface="+mn-ea"/>
              </a:rPr>
              <a:t>IDEA</a:t>
            </a:r>
            <a:r>
              <a:rPr lang="ko-KR" altLang="en-US" sz="1400" b="1" dirty="0">
                <a:latin typeface="+mn-ea"/>
              </a:rPr>
              <a:t>가 </a:t>
            </a:r>
            <a:r>
              <a:rPr lang="ko-KR" altLang="en-US" sz="1400" b="1" dirty="0" err="1">
                <a:latin typeface="+mn-ea"/>
              </a:rPr>
              <a:t>메이븐</a:t>
            </a:r>
            <a:r>
              <a:rPr lang="en-US" altLang="ko-KR" sz="1400" b="1" dirty="0">
                <a:latin typeface="+mn-ea"/>
              </a:rPr>
              <a:t>(Maven)</a:t>
            </a:r>
            <a:r>
              <a:rPr lang="ko-KR" altLang="en-US" sz="1400" b="1" dirty="0">
                <a:latin typeface="+mn-ea"/>
              </a:rPr>
              <a:t>을 통해 프로젝트를 초기화한다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그리고 프로젝트에 필요한 의존성을 가져오고 필요한 색인 작업을 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모든 작업이 완료되면 상태 표시중이 사라지면서 아래와 같은 화면을 볼 수 있다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62FC90-5B38-F39F-A53D-375431FF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615" y="2398664"/>
            <a:ext cx="6980947" cy="3863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89400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4.1.2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스프링 공식 사이트에서 프로젝트 생성하기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만약 사용 중인 인텔리제이 </a:t>
            </a:r>
            <a:r>
              <a:rPr lang="en-US" altLang="ko-KR" sz="1400" b="1" dirty="0">
                <a:latin typeface="+mn-ea"/>
              </a:rPr>
              <a:t>IDEA</a:t>
            </a:r>
            <a:r>
              <a:rPr lang="ko-KR" altLang="en-US" sz="1400" b="1" dirty="0">
                <a:latin typeface="+mn-ea"/>
              </a:rPr>
              <a:t>가 커뮤니티 버전                                                                                                        이라면 지금 소개하는 방법으로 프로젝트를 생성                                                                                                       하는 것이 좋다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스프링 공식 사이트에는 스프링                                                                                                       부트 프로젝트를 자동으로 만들어주는 서비스가                                                                                                        있다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AA577B-2D4C-4E9F-63CA-697747D4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548" y="1478477"/>
            <a:ext cx="6223634" cy="4729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EAC4A5-839A-A116-A02E-E8E2A8E5E509}"/>
              </a:ext>
            </a:extLst>
          </p:cNvPr>
          <p:cNvSpPr txBox="1"/>
          <p:nvPr/>
        </p:nvSpPr>
        <p:spPr>
          <a:xfrm>
            <a:off x="1157844" y="3135086"/>
            <a:ext cx="3610099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hlinkClick r:id="rId3"/>
              </a:rPr>
              <a:t>https://start.spring.io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위 경로로 접속하면 화면이 나온다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 페이지에서 각 항목을 선택하고 </a:t>
            </a:r>
            <a:r>
              <a:rPr lang="en-US" altLang="ko-KR" sz="1200" dirty="0">
                <a:latin typeface="+mn-ea"/>
              </a:rPr>
              <a:t>[Generate]</a:t>
            </a:r>
            <a:r>
              <a:rPr lang="ko-KR" altLang="en-US" sz="1200" dirty="0">
                <a:latin typeface="+mn-ea"/>
              </a:rPr>
              <a:t>버전을 누르면 설정이 적용된 프로젝트 파일을 내려 받을 수 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6FBDDF-69A9-365C-E3A9-2FFD23C0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470" y="3241963"/>
            <a:ext cx="3628286" cy="266846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92D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902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1.1.2 </a:t>
            </a:r>
            <a:r>
              <a:rPr lang="ko-KR" altLang="en-US" sz="1400" b="1" dirty="0">
                <a:solidFill>
                  <a:srgbClr val="7030A0"/>
                </a:solidFill>
              </a:rPr>
              <a:t>의존성 주입</a:t>
            </a:r>
            <a:r>
              <a:rPr lang="en-US" altLang="ko-KR" sz="1400" b="1" dirty="0">
                <a:solidFill>
                  <a:srgbClr val="7030A0"/>
                </a:solidFill>
              </a:rPr>
              <a:t>(DI, Dependency Injection)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스프링 공식문서에서 권장하는 방식은 생성자 의존성 주입인데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다른 방식과는 다르게</a:t>
            </a:r>
            <a:r>
              <a:rPr lang="en-US" altLang="ko-KR" sz="1400" b="1" dirty="0"/>
              <a:t> reference</a:t>
            </a:r>
            <a:r>
              <a:rPr lang="ko-KR" altLang="en-US" sz="1400" b="1" dirty="0"/>
              <a:t> 객체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참조형 자료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없이는 객체를 초기화할 수 없게 설계할 수 있기 때문이다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6E4BAB-B48F-A7F8-2287-065FB57E11FB}"/>
              </a:ext>
            </a:extLst>
          </p:cNvPr>
          <p:cNvGrpSpPr/>
          <p:nvPr/>
        </p:nvGrpSpPr>
        <p:grpSpPr>
          <a:xfrm>
            <a:off x="951480" y="1353482"/>
            <a:ext cx="10158411" cy="1015663"/>
            <a:chOff x="1016794" y="3882926"/>
            <a:chExt cx="10158411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D8D3F4-CE4F-F5C7-54B6-E74DA495241E}"/>
                </a:ext>
              </a:extLst>
            </p:cNvPr>
            <p:cNvSpPr txBox="1"/>
            <p:nvPr/>
          </p:nvSpPr>
          <p:spPr>
            <a:xfrm>
              <a:off x="1016794" y="3882926"/>
              <a:ext cx="10158411" cy="1015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0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RestController</a:t>
              </a:r>
              <a:endPara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FieldInjectionController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@</a:t>
              </a:r>
              <a:r>
                <a:rPr lang="en-US" altLang="ko-KR" sz="10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Autowired</a:t>
              </a:r>
              <a:endPara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private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FAE519-2227-8EDF-BD44-12A34986CE59}"/>
                </a:ext>
              </a:extLst>
            </p:cNvPr>
            <p:cNvSpPr txBox="1"/>
            <p:nvPr/>
          </p:nvSpPr>
          <p:spPr>
            <a:xfrm>
              <a:off x="9595262" y="3996047"/>
              <a:ext cx="1448790" cy="246221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필드객체 의존성 주입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3151A33-0A36-C486-930F-2DF6378DE5ED}"/>
              </a:ext>
            </a:extLst>
          </p:cNvPr>
          <p:cNvGrpSpPr/>
          <p:nvPr/>
        </p:nvGrpSpPr>
        <p:grpSpPr>
          <a:xfrm>
            <a:off x="961372" y="2491536"/>
            <a:ext cx="10158411" cy="1631216"/>
            <a:chOff x="1016794" y="3882926"/>
            <a:chExt cx="10158411" cy="16312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C0577C-0823-357A-3BF3-2811A6AC813D}"/>
                </a:ext>
              </a:extLst>
            </p:cNvPr>
            <p:cNvSpPr txBox="1"/>
            <p:nvPr/>
          </p:nvSpPr>
          <p:spPr>
            <a:xfrm>
              <a:off x="1016794" y="3882926"/>
              <a:ext cx="10158411" cy="16312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0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RestController</a:t>
              </a:r>
              <a:endPara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SetterInjectionController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0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@</a:t>
              </a:r>
              <a:r>
                <a:rPr lang="en-US" altLang="ko-KR" sz="10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Autowired</a:t>
              </a:r>
              <a:endPara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void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setMyService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0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0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0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sz="1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myService</a:t>
              </a: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  <a:b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A3F9A1-F824-C7BD-04F2-84B208751B3E}"/>
                </a:ext>
              </a:extLst>
            </p:cNvPr>
            <p:cNvSpPr txBox="1"/>
            <p:nvPr/>
          </p:nvSpPr>
          <p:spPr>
            <a:xfrm>
              <a:off x="9595262" y="3996047"/>
              <a:ext cx="1448790" cy="246221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setter</a:t>
              </a:r>
              <a:r>
                <a:rPr lang="ko-KR" altLang="en-US" sz="1000" b="1" dirty="0"/>
                <a:t> 의존성 주입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02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4.1.2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스프링 공식 사이트에서 프로젝트 생성하기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그리고 </a:t>
            </a:r>
            <a:r>
              <a:rPr lang="en-US" altLang="ko-KR" sz="1400" b="1">
                <a:latin typeface="+mn-ea"/>
              </a:rPr>
              <a:t>Dependencies </a:t>
            </a:r>
            <a:r>
              <a:rPr lang="ko-KR" altLang="en-US" sz="1400" b="1">
                <a:latin typeface="+mn-ea"/>
              </a:rPr>
              <a:t>항목을 채우기 위해                                                                                                              </a:t>
            </a:r>
            <a:r>
              <a:rPr lang="en-US" altLang="ko-KR" sz="1400" b="1">
                <a:latin typeface="+mn-ea"/>
              </a:rPr>
              <a:t>[ADD DEPENDENCIES…]</a:t>
            </a:r>
            <a:r>
              <a:rPr lang="ko-KR" altLang="en-US" sz="1400" b="1">
                <a:latin typeface="+mn-ea"/>
              </a:rPr>
              <a:t>버튼을 클릭한다</a:t>
            </a:r>
            <a:r>
              <a:rPr lang="en-US" altLang="ko-KR" sz="1400" b="1">
                <a:latin typeface="+mn-ea"/>
              </a:rPr>
              <a:t>.                                                                                                              </a:t>
            </a:r>
            <a:r>
              <a:rPr lang="ko-KR" altLang="en-US" sz="1400" b="1">
                <a:latin typeface="+mn-ea"/>
              </a:rPr>
              <a:t>그럼 의존성 추가 화면이 나온다</a:t>
            </a:r>
            <a:r>
              <a:rPr lang="en-US" altLang="ko-KR" sz="1400" b="1">
                <a:latin typeface="+mn-e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3842" y="1018946"/>
            <a:ext cx="5144563" cy="5253317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accent1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4.1.2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스프링 공식 사이트에서 프로젝트 생성하기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8168" y="1358838"/>
            <a:ext cx="7623635" cy="4682437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chemeClr val="accent1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4.1.2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스프링 공식 사이트에서 프로젝트 생성하기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모든 옵션을 선택하고 의존성까지 추가했다면 스프링 프로젝트를 생성할 준비가 끝났다</a:t>
            </a:r>
            <a:r>
              <a:rPr lang="en-US" altLang="ko-KR" sz="1400" b="1">
                <a:latin typeface="+mn-ea"/>
              </a:rPr>
              <a:t>. spring initializr </a:t>
            </a:r>
            <a:r>
              <a:rPr lang="ko-KR" altLang="en-US" sz="1400" b="1">
                <a:latin typeface="+mn-ea"/>
              </a:rPr>
              <a:t>사이트 하단의 </a:t>
            </a:r>
            <a:r>
              <a:rPr lang="en-US" altLang="ko-KR" sz="1400" b="1">
                <a:latin typeface="+mn-ea"/>
              </a:rPr>
              <a:t>[GENERATE] </a:t>
            </a:r>
            <a:r>
              <a:rPr lang="ko-KR" altLang="en-US" sz="1400" b="1">
                <a:latin typeface="+mn-ea"/>
              </a:rPr>
              <a:t>버튼을 클릭해 프로젝트를 내려 받는다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내려 받은 압축 파일을 프로젝트를 진행할 경로로 옮기고 압축을 푼 후 인텔리제이 </a:t>
            </a:r>
            <a:r>
              <a:rPr lang="en-US" altLang="ko-KR" sz="1400" b="1">
                <a:latin typeface="+mn-ea"/>
              </a:rPr>
              <a:t>IDEA</a:t>
            </a:r>
            <a:r>
              <a:rPr lang="ko-KR" altLang="en-US" sz="1400" b="1">
                <a:latin typeface="+mn-ea"/>
              </a:rPr>
              <a:t>를 실행하고 아래와 같이 프로젝트를 선택해 열어본다</a:t>
            </a:r>
            <a:r>
              <a:rPr lang="en-US" altLang="ko-KR" sz="1400" b="1">
                <a:latin typeface="+mn-e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4867" y="2343498"/>
            <a:ext cx="3338060" cy="3726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6162" y="4108615"/>
            <a:ext cx="6513142" cy="211659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37185" y="2488555"/>
            <a:ext cx="2774259" cy="228032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4.1.2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스프링 공식 사이트에서 프로젝트 생성하기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외부에서 내려 받은 프로젝트를 인텔리제이 </a:t>
            </a:r>
            <a:r>
              <a:rPr lang="en-US" altLang="ko-KR" sz="1400" b="1" dirty="0">
                <a:latin typeface="+mn-ea"/>
              </a:rPr>
              <a:t>IDEA</a:t>
            </a:r>
            <a:r>
              <a:rPr lang="ko-KR" altLang="en-US" sz="1400" b="1" dirty="0">
                <a:latin typeface="+mn-ea"/>
              </a:rPr>
              <a:t>에서 열면 경고 문구가 나타나는 경우가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아래와 같은 경고 문구가 나온다면 </a:t>
            </a:r>
            <a:r>
              <a:rPr lang="en-US" altLang="ko-KR" sz="1400" b="1" dirty="0">
                <a:latin typeface="+mn-ea"/>
              </a:rPr>
              <a:t>[Trust Project] </a:t>
            </a:r>
            <a:r>
              <a:rPr lang="ko-KR" altLang="en-US" sz="1400" b="1" dirty="0">
                <a:latin typeface="+mn-ea"/>
              </a:rPr>
              <a:t>버튼을 클릭한다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56305B-789E-7313-CF35-E599205A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09" y="2394882"/>
            <a:ext cx="4299171" cy="2222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0749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4.1.2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스프링 공식 사이트에서 프로젝트 생성하기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프로젝트를 처음 열면 몇 가지 초기화 작업이 진행된다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그리고 아래와 같은 화면이 나오고 인텔리제이 </a:t>
            </a:r>
            <a:r>
              <a:rPr lang="en-US" altLang="ko-KR" sz="1400" b="1" dirty="0">
                <a:latin typeface="+mn-ea"/>
              </a:rPr>
              <a:t>IDEA </a:t>
            </a:r>
            <a:r>
              <a:rPr lang="ko-KR" altLang="en-US" sz="1400" b="1" dirty="0">
                <a:latin typeface="+mn-ea"/>
              </a:rPr>
              <a:t>우측 하단에 표시된 진행 사항이 모두 완료되면 정상적으로 프로젝트를 이용할 수 있다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B5562F-52D2-9FB7-6FE7-E35A528F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74" y="2151227"/>
            <a:ext cx="7368109" cy="4074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618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4.1.2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스프링 공식 사이트에서 프로젝트 생성하기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기존 </a:t>
            </a:r>
            <a:r>
              <a:rPr lang="en-US" altLang="ko-KR" sz="1400" b="1">
                <a:latin typeface="+mn-ea"/>
              </a:rPr>
              <a:t>sts</a:t>
            </a:r>
            <a:r>
              <a:rPr lang="ko-KR" altLang="en-US" sz="1400" b="1">
                <a:latin typeface="+mn-ea"/>
              </a:rPr>
              <a:t>에서 프로젝트를 생성해도 된다</a:t>
            </a:r>
            <a:r>
              <a:rPr lang="en-US" altLang="ko-KR" sz="1400" b="1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1469" y="1785146"/>
            <a:ext cx="3708236" cy="4521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8190" y="3429000"/>
            <a:ext cx="4537398" cy="2683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26370" y="1151459"/>
            <a:ext cx="2032104" cy="215276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856726" y="1790290"/>
            <a:ext cx="3779275" cy="99863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/>
              <a:t>Name: hello</a:t>
            </a:r>
          </a:p>
          <a:p>
            <a:pPr>
              <a:defRPr/>
            </a:pPr>
            <a:r>
              <a:rPr lang="en-US" altLang="ko-KR" sz="1200" b="1"/>
              <a:t>Type: Maven Project       Packaging: Jar</a:t>
            </a:r>
          </a:p>
          <a:p>
            <a:pPr>
              <a:defRPr/>
            </a:pPr>
            <a:r>
              <a:rPr lang="en-US" altLang="ko-KR" sz="1200" b="1"/>
              <a:t>Group: com.spring         Language: Java</a:t>
            </a:r>
          </a:p>
          <a:p>
            <a:pPr>
              <a:defRPr/>
            </a:pPr>
            <a:r>
              <a:rPr lang="en-US" altLang="ko-KR" sz="1200" b="1"/>
              <a:t>Artifact: hello</a:t>
            </a:r>
          </a:p>
          <a:p>
            <a:pPr>
              <a:defRPr/>
            </a:pPr>
            <a:r>
              <a:rPr lang="en-US" altLang="ko-KR" sz="1200" b="1"/>
              <a:t>Package: com.spring.hello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4.2 pom.xml(Project Object Model)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살펴보기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pom.xml </a:t>
            </a:r>
            <a:r>
              <a:rPr lang="ko-KR" altLang="en-US" sz="1400" b="1" dirty="0">
                <a:latin typeface="+mn-ea"/>
              </a:rPr>
              <a:t>파일은 </a:t>
            </a:r>
            <a:r>
              <a:rPr lang="ko-KR" altLang="en-US" sz="1400" b="1" dirty="0" err="1">
                <a:latin typeface="+mn-ea"/>
              </a:rPr>
              <a:t>메이븐의</a:t>
            </a:r>
            <a:r>
              <a:rPr lang="ko-KR" altLang="en-US" sz="1400" b="1" dirty="0">
                <a:latin typeface="+mn-ea"/>
              </a:rPr>
              <a:t> 기능을 사용하기 위해 작성하는 파일이다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파일에는 프로젝트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의존성 라이브러리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빌드 등의 정보 및 해당 프로젝트를 관리하는 데 필요한 내용이 기술돼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파일을 살펴보기에 앞서 </a:t>
            </a:r>
            <a:r>
              <a:rPr lang="ko-KR" altLang="en-US" sz="1400" b="1" dirty="0" err="1">
                <a:latin typeface="+mn-ea"/>
              </a:rPr>
              <a:t>메이븐이라는</a:t>
            </a:r>
            <a:r>
              <a:rPr lang="ko-KR" altLang="en-US" sz="1400" b="1" dirty="0">
                <a:latin typeface="+mn-ea"/>
              </a:rPr>
              <a:t> 빌드 도구에 대해 먼저 살펴보겠다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4.2.1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빌드 관리 도구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빌드 관리 도구는 </a:t>
            </a:r>
            <a:r>
              <a:rPr lang="en-US" altLang="ko-KR" sz="1400" b="1" dirty="0">
                <a:latin typeface="+mn-ea"/>
              </a:rPr>
              <a:t>JVM</a:t>
            </a:r>
            <a:r>
              <a:rPr lang="ko-KR" altLang="en-US" sz="1400" b="1" dirty="0">
                <a:latin typeface="+mn-ea"/>
              </a:rPr>
              <a:t>이나 </a:t>
            </a:r>
            <a:r>
              <a:rPr lang="en-US" altLang="ko-KR" sz="1400" b="1" dirty="0">
                <a:latin typeface="+mn-ea"/>
              </a:rPr>
              <a:t>WAS</a:t>
            </a:r>
            <a:r>
              <a:rPr lang="ko-KR" altLang="en-US" sz="1400" b="1" dirty="0">
                <a:latin typeface="+mn-ea"/>
              </a:rPr>
              <a:t>가 프로젝트를 인식하고 실행할 수 있게 우리가 작성한 소스코드와 프로젝트에 사용된 파일들</a:t>
            </a:r>
            <a:r>
              <a:rPr lang="en-US" altLang="ko-KR" sz="1400" b="1" dirty="0">
                <a:latin typeface="+mn-ea"/>
              </a:rPr>
              <a:t>(.xml, .jar. .properties)</a:t>
            </a:r>
            <a:r>
              <a:rPr lang="ko-KR" altLang="en-US" sz="1400" b="1" dirty="0">
                <a:latin typeface="+mn-ea"/>
              </a:rPr>
              <a:t>을 빌드하는 도구이다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개발 규모가 커질수록 관리할 라이브러리가 많아지고 라이브러리 간 버전 호환성을 체크해야 하는 어려움이 발생하는데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빌드 관리 도구를 이용하면 이 같은 문제를 해결할 수 있다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0884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4.2.2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메이븐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아파치 메이븐은 자바 기반의 프로젝트를 빌드하고 관리하는데 사용하는 도구이다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초창기 자바 프로젝트의 대표적 관리 도구였던 </a:t>
            </a:r>
            <a:r>
              <a:rPr lang="en-US" altLang="ko-KR" sz="1400" b="1">
                <a:latin typeface="+mn-ea"/>
              </a:rPr>
              <a:t>Ant</a:t>
            </a:r>
            <a:r>
              <a:rPr lang="ko-KR" altLang="en-US" sz="1400" b="1">
                <a:latin typeface="+mn-ea"/>
              </a:rPr>
              <a:t>를 대체하기 위해 개발됐다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메이븐의 가장 큰 특징은 </a:t>
            </a:r>
            <a:r>
              <a:rPr lang="en-US" altLang="ko-KR" sz="1400" b="1">
                <a:latin typeface="+mn-ea"/>
              </a:rPr>
              <a:t>pom.xml </a:t>
            </a:r>
            <a:r>
              <a:rPr lang="ko-KR" altLang="en-US" sz="1400" b="1">
                <a:latin typeface="+mn-ea"/>
              </a:rPr>
              <a:t>파일에 필요한 라이브러리를 추가하면 해당 라이브러리에 필요한 라이브러리까지 함께 내려 받아 관리한다는 점이다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메이븐의 대표 기능을 다음과 같다</a:t>
            </a:r>
            <a:r>
              <a:rPr lang="en-US" altLang="ko-KR" sz="1400" b="1">
                <a:latin typeface="+mn-e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4570" y="2392695"/>
            <a:ext cx="6940907" cy="1282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169427" y="3429000"/>
            <a:ext cx="6086477" cy="29829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000">
                <a:solidFill>
                  <a:srgbClr val="FF0000"/>
                </a:solidFill>
              </a:rPr>
              <a:t>&lt;project </a:t>
            </a:r>
            <a:r>
              <a:rPr lang="en-US" altLang="en-US" sz="1000"/>
              <a:t>xmlns="http://maven.apache.org/POM/4.0.0"</a:t>
            </a:r>
          </a:p>
          <a:p>
            <a:pPr>
              <a:defRPr/>
            </a:pPr>
            <a:r>
              <a:rPr lang="en-US" altLang="en-US" sz="1000"/>
              <a:t>  xmlns:xsi="http://www.w3.org/2001/XMLSchema-instance"</a:t>
            </a:r>
          </a:p>
          <a:p>
            <a:pPr>
              <a:defRPr/>
            </a:pPr>
            <a:r>
              <a:rPr lang="en-US" altLang="en-US" sz="1000"/>
              <a:t>  xsi:schemaLocation="http://maven.apache.org/POM/4.0.0 https://maven.apache.org/xsd/maven-4.0.0.xsd"&gt;</a:t>
            </a:r>
          </a:p>
          <a:p>
            <a:pPr>
              <a:defRPr/>
            </a:pPr>
            <a:r>
              <a:rPr lang="en-US" altLang="en-US" sz="1000"/>
              <a:t>  &lt;modelVersion&gt;4.0.0&lt;/modelVersion&gt;</a:t>
            </a:r>
          </a:p>
          <a:p>
            <a:pPr>
              <a:defRPr/>
            </a:pPr>
            <a:endParaRPr lang="en-US" altLang="en-US" sz="1000"/>
          </a:p>
          <a:p>
            <a:pPr>
              <a:defRPr/>
            </a:pPr>
            <a:r>
              <a:rPr lang="en-US" altLang="en-US" sz="1000"/>
              <a:t>  &lt;parent&gt;</a:t>
            </a:r>
          </a:p>
          <a:p>
            <a:pPr>
              <a:defRPr/>
            </a:pPr>
            <a:r>
              <a:rPr lang="en-US" altLang="en-US" sz="1000"/>
              <a:t>    &lt;groupId&gt;org.springframework.boot&lt;/groupId&gt;</a:t>
            </a:r>
          </a:p>
          <a:p>
            <a:pPr>
              <a:defRPr/>
            </a:pPr>
            <a:r>
              <a:rPr lang="en-US" altLang="en-US" sz="1000"/>
              <a:t>    &lt;artifactId&gt;spring-boot-starter-parent&lt;/artifactId&gt;</a:t>
            </a:r>
          </a:p>
          <a:p>
            <a:pPr>
              <a:defRPr/>
            </a:pPr>
            <a:r>
              <a:rPr lang="en-US" altLang="en-US" sz="1000"/>
              <a:t>    &lt;version&gt;2.5.6&lt;/version&gt;</a:t>
            </a:r>
          </a:p>
          <a:p>
            <a:pPr>
              <a:defRPr/>
            </a:pPr>
            <a:r>
              <a:rPr lang="en-US" altLang="en-US" sz="1000"/>
              <a:t>    &lt;relativePath/&gt; &lt;!-- lookup parent from repository --&gt;</a:t>
            </a:r>
          </a:p>
          <a:p>
            <a:pPr>
              <a:defRPr/>
            </a:pPr>
            <a:r>
              <a:rPr lang="en-US" altLang="en-US" sz="1000"/>
              <a:t>  &lt;/parent&gt;</a:t>
            </a:r>
          </a:p>
          <a:p>
            <a:pPr>
              <a:defRPr/>
            </a:pPr>
            <a:endParaRPr lang="en-US" altLang="en-US" sz="1000"/>
          </a:p>
          <a:p>
            <a:pPr>
              <a:defRPr/>
            </a:pPr>
            <a:r>
              <a:rPr lang="en-US" altLang="en-US" sz="1000"/>
              <a:t>  &lt;groupId&gt;com.springboot&lt;/groupId&gt;</a:t>
            </a:r>
          </a:p>
          <a:p>
            <a:pPr>
              <a:defRPr/>
            </a:pPr>
            <a:r>
              <a:rPr lang="en-US" altLang="en-US" sz="1000"/>
              <a:t>  </a:t>
            </a:r>
            <a:r>
              <a:rPr lang="en-US" altLang="en-US" sz="1000">
                <a:solidFill>
                  <a:srgbClr val="FF0000"/>
                </a:solidFill>
              </a:rPr>
              <a:t>&lt;artifactId&gt;hello&lt;/artifactId&gt;</a:t>
            </a:r>
            <a:endParaRPr lang="en-US" altLang="en-US" sz="1000"/>
          </a:p>
          <a:p>
            <a:pPr>
              <a:defRPr/>
            </a:pPr>
            <a:r>
              <a:rPr lang="en-US" altLang="en-US" sz="1000"/>
              <a:t> </a:t>
            </a:r>
            <a:r>
              <a:rPr lang="en-US" altLang="en-US" sz="1000">
                <a:solidFill>
                  <a:srgbClr val="FF0000"/>
                </a:solidFill>
              </a:rPr>
              <a:t> &lt;version&gt;0.0.1-SNAPSHOT&lt;/version&gt;</a:t>
            </a:r>
            <a:endParaRPr lang="en-US" altLang="en-US" sz="1000"/>
          </a:p>
          <a:p>
            <a:pPr>
              <a:defRPr/>
            </a:pPr>
            <a:endParaRPr lang="en-US" altLang="en-US" sz="1000"/>
          </a:p>
          <a:p>
            <a:pPr>
              <a:defRPr/>
            </a:pPr>
            <a:r>
              <a:rPr lang="en-US" altLang="en-US" sz="1000"/>
              <a:t>  &lt;name&gt;hello&lt;/name&gt;</a:t>
            </a:r>
          </a:p>
          <a:p>
            <a:pPr>
              <a:defRPr/>
            </a:pPr>
            <a:r>
              <a:rPr lang="en-US" altLang="en-US" sz="1000"/>
              <a:t>  &lt;description&gt;chapter4_hello&lt;/description&gt;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5370" y="3770013"/>
            <a:ext cx="3789425" cy="25268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000"/>
              <a:t> </a:t>
            </a:r>
            <a:r>
              <a:rPr lang="en-US" altLang="en-US" sz="1000">
                <a:solidFill>
                  <a:srgbClr val="FF0000"/>
                </a:solidFill>
              </a:rPr>
              <a:t> &lt;build&gt;</a:t>
            </a:r>
            <a:endParaRPr lang="en-US" altLang="en-US" sz="1000"/>
          </a:p>
          <a:p>
            <a:pPr>
              <a:defRPr/>
            </a:pPr>
            <a:r>
              <a:rPr lang="en-US" altLang="en-US" sz="1000"/>
              <a:t>    &lt;plugins&gt;</a:t>
            </a:r>
          </a:p>
          <a:p>
            <a:pPr>
              <a:defRPr/>
            </a:pPr>
            <a:r>
              <a:rPr lang="en-US" altLang="en-US" sz="1000"/>
              <a:t>      &lt;plugin&gt;</a:t>
            </a:r>
          </a:p>
          <a:p>
            <a:pPr>
              <a:defRPr/>
            </a:pPr>
            <a:r>
              <a:rPr lang="en-US" altLang="en-US" sz="1000"/>
              <a:t>        &lt;groupId&gt;org.springframework.boot&lt;/groupId&gt;</a:t>
            </a:r>
          </a:p>
          <a:p>
            <a:pPr>
              <a:defRPr/>
            </a:pPr>
            <a:r>
              <a:rPr lang="en-US" altLang="en-US" sz="1000"/>
              <a:t>        &lt;artifactId&gt;spring-boot-maven-plugin&lt;/artifactId&gt;</a:t>
            </a:r>
          </a:p>
          <a:p>
            <a:pPr>
              <a:defRPr/>
            </a:pPr>
            <a:r>
              <a:rPr lang="en-US" altLang="en-US" sz="1000"/>
              <a:t>        &lt;configuration&gt;</a:t>
            </a:r>
          </a:p>
          <a:p>
            <a:pPr>
              <a:defRPr/>
            </a:pPr>
            <a:r>
              <a:rPr lang="en-US" altLang="en-US" sz="1000"/>
              <a:t>          &lt;excludes&gt;</a:t>
            </a:r>
          </a:p>
          <a:p>
            <a:pPr>
              <a:defRPr/>
            </a:pPr>
            <a:r>
              <a:rPr lang="en-US" altLang="en-US" sz="1000"/>
              <a:t>            &lt;exclude&gt;</a:t>
            </a:r>
          </a:p>
          <a:p>
            <a:pPr>
              <a:defRPr/>
            </a:pPr>
            <a:r>
              <a:rPr lang="en-US" altLang="en-US" sz="1000"/>
              <a:t>              &lt;groupId&gt;org.projectlombok&lt;/groupId&gt;</a:t>
            </a:r>
          </a:p>
          <a:p>
            <a:pPr>
              <a:defRPr/>
            </a:pPr>
            <a:r>
              <a:rPr lang="en-US" altLang="en-US" sz="1000"/>
              <a:t>              &lt;artifactId&gt;lombok&lt;/artifactId&gt;</a:t>
            </a:r>
          </a:p>
          <a:p>
            <a:pPr>
              <a:defRPr/>
            </a:pPr>
            <a:r>
              <a:rPr lang="en-US" altLang="en-US" sz="1000"/>
              <a:t>            &lt;/exclude&gt;</a:t>
            </a:r>
          </a:p>
          <a:p>
            <a:pPr>
              <a:defRPr/>
            </a:pPr>
            <a:r>
              <a:rPr lang="en-US" altLang="en-US" sz="1000"/>
              <a:t>          &lt;/excludes&gt;</a:t>
            </a:r>
          </a:p>
          <a:p>
            <a:pPr>
              <a:defRPr/>
            </a:pPr>
            <a:r>
              <a:rPr lang="en-US" altLang="en-US" sz="1000"/>
              <a:t>        &lt;/configuration&gt;</a:t>
            </a:r>
          </a:p>
          <a:p>
            <a:pPr>
              <a:defRPr/>
            </a:pPr>
            <a:r>
              <a:rPr lang="en-US" altLang="en-US" sz="1000"/>
              <a:t>      &lt;/plugin&gt;</a:t>
            </a:r>
          </a:p>
          <a:p>
            <a:pPr>
              <a:defRPr/>
            </a:pPr>
            <a:r>
              <a:rPr lang="en-US" altLang="en-US" sz="1000"/>
              <a:t>    &lt;/plugins&gt;</a:t>
            </a:r>
          </a:p>
          <a:p>
            <a:pPr>
              <a:defRPr/>
            </a:pPr>
            <a:r>
              <a:rPr lang="en-US" altLang="en-US" sz="1000"/>
              <a:t>  &lt;/build&gt;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4.2.2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메이븐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8360" y="1347167"/>
            <a:ext cx="9237516" cy="4629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4.2.2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메이븐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1541" y="1263081"/>
            <a:ext cx="9389257" cy="5028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1.1.3 </a:t>
            </a:r>
            <a:r>
              <a:rPr lang="ko-KR" altLang="en-US" sz="1400" b="1" dirty="0">
                <a:solidFill>
                  <a:srgbClr val="7030A0"/>
                </a:solidFill>
              </a:rPr>
              <a:t>관점 지향 프로그래밍</a:t>
            </a:r>
            <a:r>
              <a:rPr lang="en-US" altLang="ko-KR" sz="1400" b="1" dirty="0">
                <a:solidFill>
                  <a:srgbClr val="7030A0"/>
                </a:solidFill>
              </a:rPr>
              <a:t>(AOP)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AOP(Aspect-Oriented Programming)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OOP(Object-Oriented Programming)</a:t>
            </a:r>
            <a:r>
              <a:rPr lang="ko-KR" altLang="en-US" sz="1400" b="1" dirty="0"/>
              <a:t>를 더욱 잘 사용하도록 돕는 개념인데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관점을 기준으로 묶어 개발하는 방식을 의미한다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관점</a:t>
            </a:r>
            <a:r>
              <a:rPr lang="en-US" altLang="ko-KR" sz="1400" b="1" dirty="0"/>
              <a:t>(Aspect)</a:t>
            </a:r>
            <a:r>
              <a:rPr lang="ko-KR" altLang="en-US" sz="1400" b="1" dirty="0"/>
              <a:t>이란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핵심 기능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과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부가 기능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을 구분해 각각을 하나의 관점으로 보는 것을 말한다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핵심 기능은 비즈니스 로직을 구현하는 과정에서 처리하려는 목적 기능을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부가 기능은 로깅 처리나 트랜잭션 처리 등 부수적인 기능을 뜻한다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OOP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방식의 애플리케이션 로직에서는 객체마다 핵심 기능을 수행하기 위한 로직과 함께 부가 기능인 로깅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트랜잭션 등의 코드를 작성한다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상품정보 등록 기능과 상품 정보 조회 기능은 엄연히 다른 기능으로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각자 로직이 구현되어 있지만 유지보수 목적이나 데이터 베이스 접근을 위해 작성된 로깅과 트랜잭션 영역은 상품정보를 등록할 때나 상품정보를 조회할 때 동일한 기능을 수행할 확률이 높다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즉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, </a:t>
            </a:r>
            <a:r>
              <a:rPr lang="ko-KR" altLang="en-US" sz="1200" b="1" i="0" u="none" strike="noStrike" dirty="0">
                <a:solidFill>
                  <a:srgbClr val="3D4144"/>
                </a:solidFill>
                <a:effectLst/>
                <a:latin typeface="+mn-ea"/>
              </a:rPr>
              <a:t>핵심 기능을 구현한 두 로직에 동일한 코드가 포</a:t>
            </a:r>
            <a:r>
              <a:rPr lang="ko-KR" altLang="en-US" sz="1200" b="1" dirty="0">
                <a:solidFill>
                  <a:srgbClr val="3D4144"/>
                </a:solidFill>
                <a:latin typeface="+mn-ea"/>
              </a:rPr>
              <a:t>함</a:t>
            </a:r>
            <a:r>
              <a:rPr lang="ko-KR" altLang="en-US" sz="1200" b="1" i="0" u="none" strike="noStrike" dirty="0">
                <a:solidFill>
                  <a:srgbClr val="3D4144"/>
                </a:solidFill>
                <a:effectLst/>
                <a:latin typeface="+mn-ea"/>
              </a:rPr>
              <a:t>된다는 것을 의미한다</a:t>
            </a:r>
            <a:r>
              <a:rPr lang="en-US" altLang="ko-KR" sz="1200" b="1" i="0" u="none" strike="noStrike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AOP </a:t>
            </a:r>
            <a:r>
              <a:rPr lang="ko-KR" altLang="en-US" sz="1200" b="1" i="0" dirty="0">
                <a:solidFill>
                  <a:srgbClr val="3D4144"/>
                </a:solidFill>
                <a:effectLst/>
                <a:latin typeface="+mn-ea"/>
              </a:rPr>
              <a:t>관점에서는 부가 기능은 핵심 기능이 어떤 기능인지에 무관하게 로직이 수행되기 전 또는 후에 수행되기만 하면 된다</a:t>
            </a:r>
            <a:r>
              <a:rPr lang="en-US" altLang="ko-KR" sz="12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A10BD6-D026-4BDD-FC60-0D820AEC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96" y="2710452"/>
            <a:ext cx="4189302" cy="2240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692B01-F49A-4C6E-D80B-431D3B2AF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04" y="2710452"/>
            <a:ext cx="4057972" cy="2359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1127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4.2.2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메이븐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3647" y="1398885"/>
            <a:ext cx="8722834" cy="4224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4.2.2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메이븐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9605" y="1397140"/>
            <a:ext cx="8590151" cy="2302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4.3 Hello World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출력하기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본격적인 애플리케이션 개발에 앞서 ‘</a:t>
            </a:r>
            <a:r>
              <a:rPr lang="en-US" altLang="ko-KR" sz="1400" b="1" dirty="0">
                <a:latin typeface="+mn-ea"/>
              </a:rPr>
              <a:t>Hello World!’</a:t>
            </a:r>
            <a:r>
              <a:rPr lang="ko-KR" altLang="en-US" sz="1400" b="1" dirty="0">
                <a:latin typeface="+mn-ea"/>
              </a:rPr>
              <a:t>를 출력하는 애플리케이션을 만들어 보며 스프링 부트에 입문해 보자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4.3.1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컨트롤러 작성하기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먼저 앞에서 생성한 프로젝트에 패키지를 생성해야 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예제에서는 </a:t>
            </a:r>
            <a:r>
              <a:rPr lang="ko-KR" altLang="en-US" sz="1400" b="1" dirty="0" err="1">
                <a:latin typeface="+mn-ea"/>
              </a:rPr>
              <a:t>레이어드</a:t>
            </a:r>
            <a:r>
              <a:rPr lang="ko-KR" altLang="en-US" sz="1400" b="1" dirty="0">
                <a:latin typeface="+mn-ea"/>
              </a:rPr>
              <a:t> 아키텍처에                                             맞춰 도메인 구분 없이 패키지를 구성하겠다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err="1">
                <a:latin typeface="+mn-ea"/>
              </a:rPr>
              <a:t>com.springboot.hello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패키지에 마우스 오른쪽                                             버튼을 클릭한 후 </a:t>
            </a:r>
            <a:r>
              <a:rPr lang="en-US" altLang="ko-KR" sz="1400" b="1" dirty="0">
                <a:latin typeface="+mn-ea"/>
              </a:rPr>
              <a:t>[New] → [Package]</a:t>
            </a:r>
            <a:r>
              <a:rPr lang="ko-KR" altLang="en-US" sz="1400" b="1" dirty="0">
                <a:latin typeface="+mn-ea"/>
              </a:rPr>
              <a:t>를 차례로 선택해 </a:t>
            </a:r>
            <a:r>
              <a:rPr lang="en-US" altLang="ko-KR" sz="1400" b="1" dirty="0">
                <a:latin typeface="+mn-ea"/>
              </a:rPr>
              <a:t>'controller' </a:t>
            </a:r>
            <a:r>
              <a:rPr lang="ko-KR" altLang="en-US" sz="1400" b="1" dirty="0">
                <a:latin typeface="+mn-ea"/>
              </a:rPr>
              <a:t>라는 이름의 하위 패키지                                            를 생성한다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그리고 나서 </a:t>
            </a:r>
            <a:r>
              <a:rPr lang="en-US" altLang="ko-KR" sz="1400" b="1" dirty="0">
                <a:latin typeface="+mn-ea"/>
              </a:rPr>
              <a:t>'controller' </a:t>
            </a:r>
            <a:r>
              <a:rPr lang="ko-KR" altLang="en-US" sz="1400" b="1" dirty="0">
                <a:latin typeface="+mn-ea"/>
              </a:rPr>
              <a:t>패키지에 마우스 오른쪽 버튼을 클릭한 후                                                         </a:t>
            </a:r>
            <a:r>
              <a:rPr lang="en-US" altLang="ko-KR" sz="1400" b="1" dirty="0">
                <a:latin typeface="+mn-ea"/>
              </a:rPr>
              <a:t>[New] → [Java Class]</a:t>
            </a:r>
            <a:r>
              <a:rPr lang="ko-KR" altLang="en-US" sz="1400" b="1" dirty="0">
                <a:latin typeface="+mn-ea"/>
              </a:rPr>
              <a:t>를 클릭하고 </a:t>
            </a:r>
            <a:r>
              <a:rPr lang="en-US" altLang="ko-KR" sz="1400" b="1" dirty="0" err="1">
                <a:latin typeface="+mn-ea"/>
              </a:rPr>
              <a:t>HelloController</a:t>
            </a:r>
            <a:r>
              <a:rPr lang="ko-KR" altLang="en-US" sz="1400" b="1" dirty="0">
                <a:latin typeface="+mn-ea"/>
              </a:rPr>
              <a:t>라는 이름의 컨트롤러를 생성한다</a:t>
            </a:r>
            <a:endParaRPr lang="en-US" altLang="ko-KR" sz="1400" b="1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DB67E2-A608-C839-C11A-59C725637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380" y="1756843"/>
            <a:ext cx="2527430" cy="3657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CF70A5-BE55-E456-CF7B-A50DADCC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982" y="3718963"/>
            <a:ext cx="2184512" cy="2876698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2430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4.3.1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컨트롤러 작성하기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컨트롤러에 포함된 로직에서는 애플리케이션의 사용자 또는 클라이언트가 입력한 값에 대한 응답을 수행한다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특별한 경우를 제외한 모든 요청은 컨트롤러를 통해 진행돼야 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이번 예제는 컨트롤러 내부에서 모든 로직을 처리했지만 데이터를 다루거나  별도의 로직을 처리해야 하는 </a:t>
            </a:r>
            <a:r>
              <a:rPr lang="ko-KR" altLang="en-US" sz="1400" b="1" dirty="0" err="1">
                <a:latin typeface="+mn-ea"/>
              </a:rPr>
              <a:t>경우네는</a:t>
            </a:r>
            <a:r>
              <a:rPr lang="ko-KR" altLang="en-US" sz="1400" b="1" dirty="0">
                <a:latin typeface="+mn-ea"/>
              </a:rPr>
              <a:t> 서비스 또는 데이터 액세스 레이어까지 요청을 전달하는 경우가 일반적이다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en-US" altLang="ko-KR" sz="1400" b="1" dirty="0" err="1">
                <a:latin typeface="+mn-ea"/>
              </a:rPr>
              <a:t>HelloController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클래스에는 아래와 같은 코드를 작성한다</a:t>
            </a:r>
            <a:r>
              <a:rPr lang="en-US" altLang="ko-KR" sz="1400" b="1" dirty="0">
                <a:latin typeface="+mn-ea"/>
              </a:rPr>
              <a:t>..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857DFE-7CBA-F94B-2DD4-A8D72D81A5CE}"/>
              </a:ext>
            </a:extLst>
          </p:cNvPr>
          <p:cNvGrpSpPr/>
          <p:nvPr/>
        </p:nvGrpSpPr>
        <p:grpSpPr>
          <a:xfrm>
            <a:off x="949497" y="2860775"/>
            <a:ext cx="10158411" cy="2677656"/>
            <a:chOff x="1016794" y="3882926"/>
            <a:chExt cx="10158411" cy="26776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0C0A46-A7E5-D16F-2A2B-8332BB3B7CDA}"/>
                </a:ext>
              </a:extLst>
            </p:cNvPr>
            <p:cNvSpPr txBox="1"/>
            <p:nvPr/>
          </p:nvSpPr>
          <p:spPr>
            <a:xfrm>
              <a:off x="1016794" y="3882926"/>
              <a:ext cx="10158411" cy="26776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package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com.springboot.hello.controller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org.springframework.web.bind.annotation.RequestMapping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RestController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HelloController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@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RequestMapping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2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"/hello"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hello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2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"Hello World"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49606E-DE57-4BB7-5DB3-6311DADF6E2F}"/>
                </a:ext>
              </a:extLst>
            </p:cNvPr>
            <p:cNvSpPr txBox="1"/>
            <p:nvPr/>
          </p:nvSpPr>
          <p:spPr>
            <a:xfrm>
              <a:off x="9110357" y="3996047"/>
              <a:ext cx="1933695" cy="27699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HelloController.java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7763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4.3.2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애플리케이션 실행하기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애플리케이션을 실행하는 방법은 다른 자바 프로젝트와 같다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아래와 같이 인텔리제이 </a:t>
            </a:r>
            <a:r>
              <a:rPr lang="en-US" altLang="ko-KR" sz="1400" b="1" dirty="0">
                <a:latin typeface="+mn-ea"/>
              </a:rPr>
              <a:t>IDEA </a:t>
            </a:r>
            <a:r>
              <a:rPr lang="ko-KR" altLang="en-US" sz="1400" b="1" dirty="0">
                <a:latin typeface="+mn-ea"/>
              </a:rPr>
              <a:t>우측 상단부에 위치한 실행 버튼을 누르면 애플리케이션이 실행된다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4AADB2-CA4A-BF2E-9D00-BF7579DF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68" y="1978206"/>
            <a:ext cx="7211219" cy="4111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75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4.3.2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애플리케이션 실행하기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9416" y="1350552"/>
            <a:ext cx="8141118" cy="44960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3437" y="3556822"/>
            <a:ext cx="2552221" cy="14964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40190" y="3673004"/>
            <a:ext cx="20955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4.3.3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웹 브라우저를 통한 동작 테스트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웹 브라우저로 스프링 부트가 설정한 </a:t>
            </a:r>
            <a:r>
              <a:rPr lang="en-US" altLang="ko-KR" sz="1400" b="1" dirty="0">
                <a:latin typeface="+mn-ea"/>
              </a:rPr>
              <a:t>URL</a:t>
            </a:r>
            <a:r>
              <a:rPr lang="ko-KR" altLang="en-US" sz="1400" b="1" dirty="0">
                <a:latin typeface="+mn-ea"/>
              </a:rPr>
              <a:t>에 접속하면 간단하게 실행 결과를 확인할 수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아래와 같이 웹 브라우저의 주소창에 </a:t>
            </a:r>
            <a:r>
              <a:rPr lang="en-US" altLang="ko-KR" sz="1400" b="1" dirty="0">
                <a:latin typeface="+mn-ea"/>
              </a:rPr>
              <a:t>'http://localhost:8080/hello' </a:t>
            </a:r>
            <a:r>
              <a:rPr lang="ko-KR" altLang="en-US" sz="1400" b="1" dirty="0">
                <a:latin typeface="+mn-ea"/>
              </a:rPr>
              <a:t>를 입력하면 </a:t>
            </a:r>
            <a:r>
              <a:rPr lang="en-US" altLang="ko-KR" sz="1400" b="1" dirty="0">
                <a:latin typeface="+mn-ea"/>
              </a:rPr>
              <a:t>Hello World</a:t>
            </a:r>
            <a:r>
              <a:rPr lang="ko-KR" altLang="en-US" sz="1400" b="1" dirty="0">
                <a:latin typeface="+mn-ea"/>
              </a:rPr>
              <a:t>가 출력되는 것을 확인할 수 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294052-6038-A4A0-883A-BC2FA49C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44" y="2420789"/>
            <a:ext cx="2971953" cy="1790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677953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4.3.3 Talend API Tester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를 통한 동작 테스트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웹 브라우저를 통한 동작 테스트는 간편하지만 상세한 응답을 확인할 수 없다는 단점이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구글 크롬의 확장 프로그램인 </a:t>
            </a:r>
            <a:r>
              <a:rPr lang="en-US" altLang="ko-KR" sz="1400" b="1" dirty="0">
                <a:latin typeface="+mn-ea"/>
              </a:rPr>
              <a:t>Talend API Tester</a:t>
            </a:r>
            <a:r>
              <a:rPr lang="ko-KR" altLang="en-US" sz="1400" b="1" dirty="0">
                <a:latin typeface="+mn-ea"/>
              </a:rPr>
              <a:t>를 사용하면 이 같은 문제를 해결할 수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크롬 브라우저의 주소창에 </a:t>
            </a:r>
            <a:r>
              <a:rPr lang="en-US" altLang="ko-KR" sz="1400" b="1" dirty="0">
                <a:latin typeface="+mn-ea"/>
              </a:rPr>
              <a:t>'https://chrome.google.com/webstore/category/</a:t>
            </a:r>
            <a:r>
              <a:rPr lang="en-US" altLang="ko-KR" sz="1400" b="1" dirty="0" err="1">
                <a:latin typeface="+mn-ea"/>
              </a:rPr>
              <a:t>extensions?hl</a:t>
            </a:r>
            <a:r>
              <a:rPr lang="en-US" altLang="ko-KR" sz="1400" b="1" dirty="0">
                <a:latin typeface="+mn-ea"/>
              </a:rPr>
              <a:t>=ko'</a:t>
            </a:r>
            <a:r>
              <a:rPr lang="ko-KR" altLang="en-US" sz="1400" b="1" dirty="0">
                <a:latin typeface="+mn-ea"/>
              </a:rPr>
              <a:t>에서 ‘</a:t>
            </a:r>
            <a:r>
              <a:rPr lang="en-US" altLang="ko-KR" sz="1400" b="1" dirty="0">
                <a:latin typeface="+mn-ea"/>
              </a:rPr>
              <a:t>Talend API Tester - Free Edition’</a:t>
            </a:r>
            <a:r>
              <a:rPr lang="ko-KR" altLang="en-US" sz="1400" b="1" dirty="0">
                <a:latin typeface="+mn-ea"/>
              </a:rPr>
              <a:t>을 찾아 설치한다</a:t>
            </a:r>
            <a:r>
              <a:rPr lang="en-US" altLang="ko-KR" sz="1400" b="1" dirty="0">
                <a:latin typeface="+mn-ea"/>
              </a:rPr>
              <a:t>.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629EDB-04E8-4D57-34F2-9A98B33A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18" y="2542145"/>
            <a:ext cx="4921287" cy="3615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20000"/>
                <a:lumOff val="80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43967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04 </a:t>
            </a:r>
            <a:r>
              <a:rPr lang="ko-KR" altLang="en-US" sz="2400" b="1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4.3.3 Talend API Tester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를 통한 동작 테스트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7532" y="1331854"/>
            <a:ext cx="7048005" cy="4913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5085" y="3944526"/>
            <a:ext cx="6172200" cy="6858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6730999" y="3176176"/>
            <a:ext cx="2398890" cy="114064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59242" y="2858675"/>
            <a:ext cx="1905001" cy="35887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http://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04 </a:t>
            </a:r>
            <a:r>
              <a:rPr lang="ko-KR" altLang="en-US" sz="2400" b="1" dirty="0">
                <a:solidFill>
                  <a:srgbClr val="7030A0"/>
                </a:solidFill>
              </a:rPr>
              <a:t>스프링 부트 애플리케이션 개발하기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4.3.3 Talend API Tester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를 통한 동작 테스트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EAA65-1035-286F-979E-ADC4E66F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55" y="1314072"/>
            <a:ext cx="8395131" cy="4639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4600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1.1.3 </a:t>
            </a:r>
            <a:r>
              <a:rPr lang="ko-KR" altLang="en-US" sz="1400" b="1" dirty="0">
                <a:solidFill>
                  <a:srgbClr val="7030A0"/>
                </a:solidFill>
              </a:rPr>
              <a:t>관점 지향 프로그래밍</a:t>
            </a:r>
            <a:r>
              <a:rPr lang="en-US" altLang="ko-KR" sz="1400" b="1" dirty="0">
                <a:solidFill>
                  <a:srgbClr val="7030A0"/>
                </a:solidFill>
              </a:rPr>
              <a:t>(AOP)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이처럼 여러 비즈니스 로직에서 반복되는 부가 기능을 하나의 공통 로직으로 처리하도록 모듈화해 삽입하는 방식을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AOP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라 한다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 이러한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AOP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를 구현하는 방법은 크게 세 가지가 있다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ko-KR" sz="1400" b="1" dirty="0">
                <a:solidFill>
                  <a:srgbClr val="3D4144"/>
                </a:solidFill>
                <a:latin typeface="+mn-ea"/>
              </a:rPr>
              <a:t>  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컴파일 과정에 삽입하는 방식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바이트코드를 메모리에 </a:t>
            </a:r>
            <a:r>
              <a:rPr lang="ko-KR" altLang="en-US" sz="1400" b="1" i="0" dirty="0" err="1">
                <a:solidFill>
                  <a:srgbClr val="3D4144"/>
                </a:solidFill>
                <a:effectLst/>
                <a:latin typeface="+mn-ea"/>
              </a:rPr>
              <a:t>로드하는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과정에 삽입하는 방식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+mn-ea"/>
              </a:rPr>
              <a:t>프록시 패턴을 이용한 방식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이 가운데 스프링은 디자인 패턴 중 하나인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Proxy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 패턴을 통해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AOP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기능을 제공하고 있다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스프링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AOP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의 목적은 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OOP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와 마찬가지로 모듈화해서 재사용 가능한 구성을 만드는 것이고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>
                <a:solidFill>
                  <a:srgbClr val="3D4144"/>
                </a:solidFill>
                <a:effectLst/>
                <a:latin typeface="+mn-ea"/>
              </a:rPr>
              <a:t>모듈화 된 객체를 편하게 적용할 수 있게 함으로써 개발자가 비즈니스 로직을 구현하는 데만 집중할 수 있게 도와 주는 것이다</a:t>
            </a:r>
            <a:r>
              <a:rPr lang="en-US" altLang="ko-KR" sz="1400" b="1" i="0" dirty="0">
                <a:solidFill>
                  <a:srgbClr val="3D4144"/>
                </a:solidFill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96868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rgbClr val="7030A0"/>
                </a:solidFill>
                <a:latin typeface="+mn-ea"/>
              </a:rPr>
              <a:t>5.1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프로젝트 설정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 GET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만들기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5.3 POST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만들기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5.4 PUT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만들기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5.5 DELETE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만들기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5.6 REST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명세를 문서화하는 방법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– Swagger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5.7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로깅 라이브러리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–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Logback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7B5AA8-9229-FB2E-9EF3-07934D4E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619" y="1248899"/>
            <a:ext cx="5651931" cy="14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4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5.1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프로젝트 설정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이번 장부터 본격적인 애플리케이션 개발에 필요한 내용을 소개한다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각 </a:t>
            </a:r>
            <a:r>
              <a:rPr lang="en-US" altLang="ko-KR" sz="1400" b="1" dirty="0">
                <a:latin typeface="+mn-ea"/>
              </a:rPr>
              <a:t>HTTP </a:t>
            </a:r>
            <a:r>
              <a:rPr lang="ko-KR" altLang="en-US" sz="1400" b="1" dirty="0">
                <a:latin typeface="+mn-ea"/>
              </a:rPr>
              <a:t>메서드에 해당하는 </a:t>
            </a:r>
            <a:r>
              <a:rPr lang="en-US" altLang="ko-KR" sz="1400" b="1" dirty="0">
                <a:latin typeface="+mn-ea"/>
              </a:rPr>
              <a:t>API</a:t>
            </a:r>
            <a:r>
              <a:rPr lang="ko-KR" altLang="en-US" sz="1400" b="1" dirty="0">
                <a:latin typeface="+mn-ea"/>
              </a:rPr>
              <a:t>를 개발해보고 그 과정에서 필요한 내용들을 살펴본다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아직 데이터베이스를 설치하지 않아 정확한 기능 구현은 어렵지만 외부의 요청을 받아 응답하는 기능을 구현해서 컨트롤러가 어떻게 구성되는지 알아보겠다</a:t>
            </a:r>
            <a:r>
              <a:rPr lang="en-US" altLang="ko-KR" sz="1400" b="1" dirty="0">
                <a:latin typeface="+mn-ea"/>
              </a:rPr>
              <a:t>.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먼저 실습할 프로젝트를 생성한다</a:t>
            </a:r>
            <a:r>
              <a:rPr lang="en-US" altLang="ko-KR" sz="1400" b="1" dirty="0">
                <a:latin typeface="+mn-ea"/>
              </a:rPr>
              <a:t>. 4</a:t>
            </a:r>
            <a:r>
              <a:rPr lang="ko-KR" altLang="en-US" sz="1400" b="1" dirty="0">
                <a:latin typeface="+mn-ea"/>
              </a:rPr>
              <a:t>장에서 소개한 방법과 동일하게 생성하면 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다만 이번에는 </a:t>
            </a:r>
            <a:r>
              <a:rPr lang="en-US" altLang="ko-KR" sz="1400" b="1" dirty="0" err="1">
                <a:latin typeface="+mn-ea"/>
              </a:rPr>
              <a:t>groupId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는 ‘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</a:rPr>
              <a:t>com.springboot</a:t>
            </a:r>
            <a:r>
              <a:rPr lang="en-US" altLang="ko-KR" sz="1400" b="1" dirty="0">
                <a:latin typeface="+mn-ea"/>
              </a:rPr>
              <a:t>’ </a:t>
            </a:r>
            <a:r>
              <a:rPr lang="ko-KR" altLang="en-US" sz="1400" b="1" dirty="0">
                <a:latin typeface="+mn-ea"/>
              </a:rPr>
              <a:t>로 설정하고 </a:t>
            </a:r>
            <a:r>
              <a:rPr lang="en-US" altLang="ko-KR" sz="1400" b="1" dirty="0">
                <a:latin typeface="+mn-ea"/>
              </a:rPr>
              <a:t>name </a:t>
            </a:r>
            <a:r>
              <a:rPr lang="ko-KR" altLang="en-US" sz="1400" b="1" dirty="0">
                <a:latin typeface="+mn-ea"/>
              </a:rPr>
              <a:t>과 </a:t>
            </a:r>
            <a:r>
              <a:rPr lang="en-US" altLang="ko-KR" sz="1400" b="1" dirty="0" err="1">
                <a:latin typeface="+mn-ea"/>
              </a:rPr>
              <a:t>artifactId</a:t>
            </a:r>
            <a:r>
              <a:rPr lang="ko-KR" altLang="en-US" sz="1400" b="1" dirty="0">
                <a:latin typeface="+mn-ea"/>
              </a:rPr>
              <a:t>는 ‘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</a:rPr>
              <a:t>api</a:t>
            </a:r>
            <a:r>
              <a:rPr lang="en-US" altLang="ko-KR" sz="1400" b="1" dirty="0">
                <a:latin typeface="+mn-ea"/>
              </a:rPr>
              <a:t>’</a:t>
            </a:r>
            <a:r>
              <a:rPr lang="ko-KR" altLang="en-US" sz="1400" b="1" dirty="0">
                <a:latin typeface="+mn-ea"/>
              </a:rPr>
              <a:t>로 설정한다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 GET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만들기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GET API</a:t>
            </a:r>
            <a:r>
              <a:rPr lang="ko-KR" altLang="en-US" sz="1400" b="1" dirty="0">
                <a:latin typeface="+mn-ea"/>
              </a:rPr>
              <a:t>는 웹 애플리케이션 서버에서 값을 가져올 때 사용하는 </a:t>
            </a:r>
            <a:r>
              <a:rPr lang="en-US" altLang="ko-KR" sz="1400" b="1" dirty="0">
                <a:latin typeface="+mn-ea"/>
              </a:rPr>
              <a:t>API</a:t>
            </a:r>
            <a:r>
              <a:rPr lang="ko-KR" altLang="en-US" sz="1400" b="1" dirty="0">
                <a:latin typeface="+mn-ea"/>
              </a:rPr>
              <a:t>이다</a:t>
            </a:r>
            <a:r>
              <a:rPr lang="en-US" altLang="ko-KR" sz="1400" b="1" dirty="0">
                <a:latin typeface="+mn-ea"/>
              </a:rPr>
              <a:t>.                                                                      GET API</a:t>
            </a:r>
            <a:r>
              <a:rPr lang="ko-KR" altLang="en-US" sz="1400" b="1" dirty="0">
                <a:latin typeface="+mn-ea"/>
              </a:rPr>
              <a:t>를 작성하는 방법은 다양하며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이번 장에서는 애플리케이션으로                                                                        들어오는 여러 요청에 대한 처리 방법의 하나로서 소개한다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실무에서는                                                                     </a:t>
            </a:r>
            <a:r>
              <a:rPr lang="en-US" altLang="ko-KR" sz="1400" b="1" dirty="0">
                <a:latin typeface="+mn-ea"/>
              </a:rPr>
              <a:t>HTTP </a:t>
            </a:r>
            <a:r>
              <a:rPr lang="ko-KR" altLang="en-US" sz="1400" b="1" dirty="0">
                <a:latin typeface="+mn-ea"/>
              </a:rPr>
              <a:t>메서드에 따라 컨트롤러 클래스를 구분하지 않지만 여기서는 메서드                                                                     별로 클래스를 생성한다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아래와 같이 </a:t>
            </a:r>
            <a:r>
              <a:rPr lang="en-US" altLang="ko-KR" sz="1400" b="1" dirty="0">
                <a:latin typeface="+mn-ea"/>
              </a:rPr>
              <a:t>controller </a:t>
            </a:r>
            <a:r>
              <a:rPr lang="ko-KR" altLang="en-US" sz="1400" b="1" dirty="0">
                <a:latin typeface="+mn-ea"/>
              </a:rPr>
              <a:t>패키지를 생성하고                                                                </a:t>
            </a:r>
            <a:r>
              <a:rPr lang="en-US" altLang="ko-KR" sz="1400" b="1" dirty="0" err="1">
                <a:latin typeface="+mn-ea"/>
              </a:rPr>
              <a:t>GetController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클래스를 생성한다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517ECC-FB13-7A85-534E-217A1371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791" y="2948674"/>
            <a:ext cx="2711589" cy="36831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EAC1A8-7B3E-9B41-6A53-DE90C846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33" y="3385097"/>
            <a:ext cx="2524020" cy="114237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53980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 GET API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만들기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그리고 아래와 같이 컨트롤러에 </a:t>
            </a:r>
            <a:r>
              <a:rPr lang="en-US" altLang="ko-KR" sz="1400" b="1" dirty="0">
                <a:latin typeface="+mn-ea"/>
              </a:rPr>
              <a:t>@RestController </a:t>
            </a:r>
            <a:r>
              <a:rPr lang="ko-KR" altLang="en-US" sz="1400" b="1" dirty="0">
                <a:latin typeface="+mn-ea"/>
              </a:rPr>
              <a:t>와 </a:t>
            </a:r>
            <a:r>
              <a:rPr lang="en-US" altLang="ko-KR" sz="1400" b="1" dirty="0">
                <a:latin typeface="+mn-ea"/>
              </a:rPr>
              <a:t>@RequestMapping</a:t>
            </a:r>
            <a:r>
              <a:rPr lang="ko-KR" altLang="en-US" sz="1400" b="1" dirty="0">
                <a:latin typeface="+mn-ea"/>
              </a:rPr>
              <a:t>을 붙여 내부에 선언되는 메서드에서 사용할 공통 </a:t>
            </a:r>
            <a:r>
              <a:rPr lang="en-US" altLang="ko-KR" sz="1400" b="1" dirty="0">
                <a:latin typeface="+mn-ea"/>
              </a:rPr>
              <a:t>URL</a:t>
            </a:r>
            <a:r>
              <a:rPr lang="ko-KR" altLang="en-US" sz="1400" b="1" dirty="0">
                <a:latin typeface="+mn-ea"/>
              </a:rPr>
              <a:t>을 설정한다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클래스 수준에서 </a:t>
            </a:r>
            <a:r>
              <a:rPr lang="en-US" altLang="ko-KR" sz="1400" b="1" dirty="0">
                <a:latin typeface="+mn-ea"/>
              </a:rPr>
              <a:t>@RequestMapping</a:t>
            </a:r>
            <a:r>
              <a:rPr lang="ko-KR" altLang="en-US" sz="1400" b="1" dirty="0">
                <a:latin typeface="+mn-ea"/>
              </a:rPr>
              <a:t>을 설정하면 내부에 선언한 메서드의 </a:t>
            </a:r>
            <a:r>
              <a:rPr lang="en-US" altLang="ko-KR" sz="1400" b="1" dirty="0">
                <a:latin typeface="+mn-ea"/>
              </a:rPr>
              <a:t>URL </a:t>
            </a:r>
            <a:r>
              <a:rPr lang="ko-KR" altLang="en-US" sz="1400" b="1" dirty="0">
                <a:latin typeface="+mn-ea"/>
              </a:rPr>
              <a:t>리소스 앞에 </a:t>
            </a:r>
            <a:r>
              <a:rPr lang="en-US" altLang="ko-KR" sz="1400" b="1" dirty="0">
                <a:latin typeface="+mn-ea"/>
              </a:rPr>
              <a:t>@RequestMapping</a:t>
            </a:r>
            <a:r>
              <a:rPr lang="ko-KR" altLang="en-US" sz="1400" b="1" dirty="0">
                <a:latin typeface="+mn-ea"/>
              </a:rPr>
              <a:t>의 값이 공통 값으로 추가된다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CDF4BCF-7332-497D-FD5B-3F73639DB1F8}"/>
              </a:ext>
            </a:extLst>
          </p:cNvPr>
          <p:cNvGrpSpPr/>
          <p:nvPr/>
        </p:nvGrpSpPr>
        <p:grpSpPr>
          <a:xfrm>
            <a:off x="1091157" y="2152180"/>
            <a:ext cx="7338468" cy="2246768"/>
            <a:chOff x="1016794" y="3882926"/>
            <a:chExt cx="11376635" cy="1964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44FFC4-B129-5D3D-D72A-787A950C9C53}"/>
                </a:ext>
              </a:extLst>
            </p:cNvPr>
            <p:cNvSpPr txBox="1"/>
            <p:nvPr/>
          </p:nvSpPr>
          <p:spPr>
            <a:xfrm>
              <a:off x="1016794" y="3882926"/>
              <a:ext cx="11376635" cy="19640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package 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com.springboot.api.controller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org.springframework.web.bind.annotation.RequestMapping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RestController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RequestMapping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4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"/api/v1/get-api"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GetController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936889-214E-800F-38A3-CA22714508BE}"/>
                </a:ext>
              </a:extLst>
            </p:cNvPr>
            <p:cNvSpPr txBox="1"/>
            <p:nvPr/>
          </p:nvSpPr>
          <p:spPr>
            <a:xfrm>
              <a:off x="9075440" y="3989802"/>
              <a:ext cx="3087163" cy="26904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267F99"/>
                  </a:solidFill>
                  <a:latin typeface="Consolas" panose="020B0609020204030204" pitchFamily="49" charset="0"/>
                </a:rPr>
                <a:t>Get</a:t>
              </a:r>
              <a:r>
                <a:rPr lang="en-US" altLang="ko-KR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Controller.java</a:t>
              </a:r>
              <a:endParaRPr lang="ko-KR" altLang="en-US" sz="1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35597" y="410425"/>
            <a:ext cx="5890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https://www.youtube.com/watch?v=YMBzkXxSqDM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31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5.2.1 @RequestMapping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으로 구현하기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@RequestMapping </a:t>
            </a:r>
            <a:r>
              <a:rPr lang="ko-KR" altLang="en-US" sz="1400" b="1" dirty="0" err="1">
                <a:latin typeface="+mn-ea"/>
              </a:rPr>
              <a:t>어노테이션을</a:t>
            </a:r>
            <a:r>
              <a:rPr lang="ko-KR" altLang="en-US" sz="1400" b="1" dirty="0">
                <a:latin typeface="+mn-ea"/>
              </a:rPr>
              <a:t> 별다른 설정 없이 선언하면 </a:t>
            </a:r>
            <a:r>
              <a:rPr lang="en-US" altLang="ko-KR" sz="1400" b="1" dirty="0">
                <a:latin typeface="+mn-ea"/>
              </a:rPr>
              <a:t>HTTP</a:t>
            </a:r>
            <a:r>
              <a:rPr lang="ko-KR" altLang="en-US" sz="1400" b="1" dirty="0">
                <a:latin typeface="+mn-ea"/>
              </a:rPr>
              <a:t>의 모든 요청을 받는다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그러나 </a:t>
            </a:r>
            <a:r>
              <a:rPr lang="en-US" altLang="ko-KR" sz="1400" b="1" dirty="0">
                <a:latin typeface="+mn-ea"/>
              </a:rPr>
              <a:t>GET</a:t>
            </a:r>
            <a:r>
              <a:rPr lang="ko-KR" altLang="en-US" sz="1400" b="1" dirty="0">
                <a:latin typeface="+mn-ea"/>
              </a:rPr>
              <a:t>형식의 요청만 받기 위해서는 </a:t>
            </a:r>
            <a:r>
              <a:rPr lang="ko-KR" altLang="en-US" sz="1400" b="1" dirty="0" err="1">
                <a:latin typeface="+mn-ea"/>
              </a:rPr>
              <a:t>어노테이션에</a:t>
            </a:r>
            <a:r>
              <a:rPr lang="ko-KR" altLang="en-US" sz="1400" b="1" dirty="0">
                <a:latin typeface="+mn-ea"/>
              </a:rPr>
              <a:t> 별도 설정이 필요하다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아래와 같이 </a:t>
            </a:r>
            <a:r>
              <a:rPr lang="en-US" altLang="ko-KR" sz="1400" b="1" dirty="0">
                <a:latin typeface="+mn-ea"/>
              </a:rPr>
              <a:t>@RequestMapping </a:t>
            </a:r>
            <a:r>
              <a:rPr lang="ko-KR" altLang="en-US" sz="1400" b="1" dirty="0" err="1">
                <a:latin typeface="+mn-ea"/>
              </a:rPr>
              <a:t>어노테이션의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method</a:t>
            </a:r>
            <a:r>
              <a:rPr lang="ko-KR" altLang="en-US" sz="1400" b="1" dirty="0">
                <a:latin typeface="+mn-ea"/>
              </a:rPr>
              <a:t>요소의 값을 </a:t>
            </a:r>
            <a:r>
              <a:rPr lang="en-US" altLang="ko-KR" sz="1400" b="1" dirty="0" err="1">
                <a:latin typeface="+mn-ea"/>
              </a:rPr>
              <a:t>RequestMethod.Get</a:t>
            </a:r>
            <a:r>
              <a:rPr lang="ko-KR" altLang="en-US" sz="1400" b="1" dirty="0">
                <a:latin typeface="+mn-ea"/>
              </a:rPr>
              <a:t>으로 설정하면 요청 형식을 </a:t>
            </a:r>
            <a:r>
              <a:rPr lang="en-US" altLang="ko-KR" sz="1400" b="1" dirty="0">
                <a:latin typeface="+mn-ea"/>
              </a:rPr>
              <a:t>GET</a:t>
            </a:r>
            <a:r>
              <a:rPr lang="ko-KR" altLang="en-US" sz="1400" b="1" dirty="0">
                <a:latin typeface="+mn-ea"/>
              </a:rPr>
              <a:t>으로만 설정할 수 있다</a:t>
            </a:r>
            <a:endParaRPr lang="en-US" altLang="ko-KR" sz="1400" b="1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CDF4BCF-7332-497D-FD5B-3F73639DB1F8}"/>
              </a:ext>
            </a:extLst>
          </p:cNvPr>
          <p:cNvGrpSpPr/>
          <p:nvPr/>
        </p:nvGrpSpPr>
        <p:grpSpPr>
          <a:xfrm>
            <a:off x="1007922" y="2652242"/>
            <a:ext cx="8536127" cy="3539430"/>
            <a:chOff x="1016792" y="3882926"/>
            <a:chExt cx="14335130" cy="36295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44FFC4-B129-5D3D-D72A-787A950C9C53}"/>
                </a:ext>
              </a:extLst>
            </p:cNvPr>
            <p:cNvSpPr txBox="1"/>
            <p:nvPr/>
          </p:nvSpPr>
          <p:spPr>
            <a:xfrm>
              <a:off x="1016792" y="3882926"/>
              <a:ext cx="14335130" cy="36295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package 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com.springboot.api.controller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org.springframework.web.bind.annotation.RequestMapping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org.springframework.web.bind.annotation.RequestMethod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RestController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@</a:t>
              </a:r>
              <a:r>
                <a:rPr lang="en-US" altLang="ko-KR" sz="14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RequestMapping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4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"/api/v1/get-api"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GetController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// http://localhost:8080/api/v1/get-api/hello   </a:t>
              </a: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@RequestMapping(value = "/hello", method = 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RequestMethod.GET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   </a:t>
              </a: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public String 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getHello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 {        </a:t>
              </a: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  return "Hello World";    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936889-214E-800F-38A3-CA22714508BE}"/>
                </a:ext>
              </a:extLst>
            </p:cNvPr>
            <p:cNvSpPr txBox="1"/>
            <p:nvPr/>
          </p:nvSpPr>
          <p:spPr>
            <a:xfrm>
              <a:off x="12107799" y="4018025"/>
              <a:ext cx="3087163" cy="28405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67F99"/>
                  </a:solidFill>
                  <a:latin typeface="Consolas" panose="020B0609020204030204" pitchFamily="49" charset="0"/>
                </a:rPr>
                <a:t>Get</a:t>
              </a:r>
              <a:r>
                <a:rPr lang="en-US" altLang="ko-KR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Controller.java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1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5.2.1 @RequestMapping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으로 구현하기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2073" y="1297515"/>
            <a:ext cx="9081500" cy="496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637389" y="3999323"/>
            <a:ext cx="4374445" cy="296546"/>
          </a:xfrm>
          <a:prstGeom prst="rect">
            <a:avLst/>
          </a:prstGeom>
          <a:ln w="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/>
              </a:rPr>
              <a:t>http://localhost:8080/api/v1/get-api/hello 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302250" y="4357981"/>
            <a:ext cx="635000" cy="3174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5.2.1 @RequestMapping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으로 구현하기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6350" y="1335885"/>
            <a:ext cx="9619299" cy="3531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5.2.2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매개변수가 없는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GET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+mn-ea"/>
              </a:rPr>
              <a:t>별도의 매개변수 없이 </a:t>
            </a:r>
            <a:r>
              <a:rPr lang="en-US" altLang="ko-KR" sz="1400" b="1" dirty="0">
                <a:latin typeface="+mn-ea"/>
              </a:rPr>
              <a:t>GET API</a:t>
            </a:r>
            <a:r>
              <a:rPr lang="ko-KR" altLang="en-US" sz="1400" b="1" dirty="0">
                <a:latin typeface="+mn-ea"/>
              </a:rPr>
              <a:t>를 구현하는 경우 아래와 같이 코드를 작성할 수 있다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C87732-4A03-1089-6DEB-65A0317B97E5}"/>
              </a:ext>
            </a:extLst>
          </p:cNvPr>
          <p:cNvGrpSpPr/>
          <p:nvPr/>
        </p:nvGrpSpPr>
        <p:grpSpPr>
          <a:xfrm>
            <a:off x="978234" y="1921912"/>
            <a:ext cx="8536127" cy="1815882"/>
            <a:chOff x="1016792" y="3882926"/>
            <a:chExt cx="14335130" cy="18621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141130-1680-A1D5-BF44-3883322C2DB2}"/>
                </a:ext>
              </a:extLst>
            </p:cNvPr>
            <p:cNvSpPr txBox="1"/>
            <p:nvPr/>
          </p:nvSpPr>
          <p:spPr>
            <a:xfrm>
              <a:off x="1016792" y="3882926"/>
              <a:ext cx="14335130" cy="18621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org.springframework.web.bind.annotation.GetMapping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http://localhost:8080/api/v1/get-api/name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(value = </a:t>
              </a:r>
              <a:r>
                <a:rPr lang="en-US" altLang="ko-KR" sz="14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"/name"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getName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{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Flature</a:t>
              </a:r>
              <a:r>
                <a:rPr lang="en-US" altLang="ko-KR" sz="14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altLang="ko-K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99A5F1-F714-7553-D7AD-8D7199DE6B1D}"/>
                </a:ext>
              </a:extLst>
            </p:cNvPr>
            <p:cNvSpPr txBox="1"/>
            <p:nvPr/>
          </p:nvSpPr>
          <p:spPr>
            <a:xfrm>
              <a:off x="12107799" y="4018025"/>
              <a:ext cx="3087163" cy="28405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67F99"/>
                  </a:solidFill>
                  <a:latin typeface="Consolas" panose="020B0609020204030204" pitchFamily="49" charset="0"/>
                </a:rPr>
                <a:t>Get</a:t>
              </a:r>
              <a:r>
                <a:rPr lang="en-US" altLang="ko-KR" sz="120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Controller.java</a:t>
              </a:r>
              <a:endParaRPr lang="ko-KR" altLang="en-US" sz="1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673340" y="1429644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B050"/>
                </a:solidFill>
              </a:rPr>
              <a:t>(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파라미터가</a:t>
            </a:r>
            <a:r>
              <a:rPr lang="ko-KR" altLang="en-US" sz="1000" dirty="0" smtClean="0">
                <a:solidFill>
                  <a:srgbClr val="00B050"/>
                </a:solidFill>
              </a:rPr>
              <a:t> 없는 방식의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메소드</a:t>
            </a:r>
            <a:r>
              <a:rPr lang="ko-KR" altLang="en-US" sz="1000" dirty="0" smtClean="0">
                <a:solidFill>
                  <a:srgbClr val="00B050"/>
                </a:solidFill>
              </a:rPr>
              <a:t> 작성법</a:t>
            </a:r>
            <a:r>
              <a:rPr lang="en-US" altLang="ko-KR" sz="1000" dirty="0" smtClean="0">
                <a:solidFill>
                  <a:srgbClr val="00B050"/>
                </a:solidFill>
              </a:rPr>
              <a:t>)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68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5.2.2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매개변수가 없는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GET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7815" y="1267373"/>
            <a:ext cx="7697326" cy="5009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5.2.3 @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PathVariable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을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GET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>
                <a:latin typeface="+mn-ea"/>
              </a:rPr>
              <a:t>실무 환경에서는 매개변수를 받지 않는 메서드가 거의 쓰이지 않는다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웹 통신의 기본 목적은 데이터를 주고 받는 것이기 때문에 대부분 매개변수를 받는 메서드를 작성하게 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매개변수를 받을 때 자주 쓰이는 방법 중 하나는 </a:t>
            </a:r>
            <a:r>
              <a:rPr lang="en-US" altLang="ko-KR" sz="1400" b="1" dirty="0">
                <a:latin typeface="+mn-ea"/>
              </a:rPr>
              <a:t>URL </a:t>
            </a:r>
            <a:r>
              <a:rPr lang="ko-KR" altLang="en-US" sz="1400" b="1" dirty="0">
                <a:latin typeface="+mn-ea"/>
              </a:rPr>
              <a:t>자체에 값을 담아 요청하는 것이다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아래는 </a:t>
            </a:r>
            <a:r>
              <a:rPr lang="en-US" altLang="ko-KR" sz="1400" b="1" dirty="0">
                <a:latin typeface="+mn-ea"/>
              </a:rPr>
              <a:t>URL</a:t>
            </a:r>
            <a:r>
              <a:rPr lang="ko-KR" altLang="en-US" sz="1400" b="1" dirty="0">
                <a:latin typeface="+mn-ea"/>
              </a:rPr>
              <a:t>에 값을 담아 전달되는 요청을 처리하는 방법을 보여준다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번 줄에 있는 요청 예시 </a:t>
            </a:r>
            <a:r>
              <a:rPr lang="en-US" altLang="ko-KR" sz="1400" b="1" dirty="0">
                <a:latin typeface="+mn-ea"/>
              </a:rPr>
              <a:t>URL</a:t>
            </a:r>
            <a:r>
              <a:rPr lang="ko-KR" altLang="en-US" sz="1400" b="1" dirty="0">
                <a:latin typeface="+mn-ea"/>
              </a:rPr>
              <a:t>을 보면 이 메서드는 중괄호</a:t>
            </a:r>
            <a:r>
              <a:rPr lang="en-US" altLang="ko-KR" sz="1400" b="1" dirty="0">
                <a:latin typeface="+mn-ea"/>
              </a:rPr>
              <a:t>{  }</a:t>
            </a:r>
            <a:r>
              <a:rPr lang="ko-KR" altLang="en-US" sz="1400" b="1" dirty="0">
                <a:latin typeface="+mn-ea"/>
              </a:rPr>
              <a:t>로 표시된 위치의 값을 받아 요청하는 것을 알 수 있다</a:t>
            </a:r>
            <a:r>
              <a:rPr lang="en-US" altLang="ko-KR" sz="1400" b="1" dirty="0">
                <a:latin typeface="+mn-ea"/>
              </a:rPr>
              <a:t>.(</a:t>
            </a:r>
            <a:r>
              <a:rPr lang="ko-KR" altLang="en-US" sz="1400" b="1" dirty="0">
                <a:latin typeface="+mn-ea"/>
              </a:rPr>
              <a:t>실제 요청 시 중괄호는 들어가지 않으며 값만 존재</a:t>
            </a:r>
            <a:r>
              <a:rPr lang="en-US" altLang="ko-KR" sz="1400" b="1" dirty="0">
                <a:latin typeface="+mn-ea"/>
              </a:rPr>
              <a:t>) </a:t>
            </a:r>
            <a:r>
              <a:rPr lang="ko-KR" altLang="en-US" sz="1400" b="1" dirty="0">
                <a:latin typeface="+mn-ea"/>
              </a:rPr>
              <a:t>값을 간단히 전달할 때 주로 사용하는 방법이며</a:t>
            </a:r>
            <a:r>
              <a:rPr lang="en-US" altLang="ko-KR" sz="1400" b="1" dirty="0">
                <a:latin typeface="+mn-ea"/>
              </a:rPr>
              <a:t>, GET </a:t>
            </a:r>
            <a:r>
              <a:rPr lang="ko-KR" altLang="en-US" sz="1400" b="1" dirty="0">
                <a:latin typeface="+mn-ea"/>
              </a:rPr>
              <a:t>요청에서 많이 사용 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>
                <a:latin typeface="+mn-ea"/>
              </a:rPr>
              <a:t>이러한 방식으로 코드를 작성할 때는 몇 가지 지켜야 할 규칙이 있다</a:t>
            </a:r>
            <a:r>
              <a:rPr lang="en-US" altLang="ko-KR" sz="1400" b="1" dirty="0">
                <a:latin typeface="+mn-ea"/>
              </a:rPr>
              <a:t>. @</a:t>
            </a:r>
            <a:r>
              <a:rPr lang="en-US" altLang="ko-KR" sz="1400" b="1" dirty="0" err="1">
                <a:latin typeface="+mn-ea"/>
              </a:rPr>
              <a:t>GetMapping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어노테이션의</a:t>
            </a:r>
            <a:r>
              <a:rPr lang="ko-KR" altLang="en-US" sz="1400" b="1" dirty="0">
                <a:latin typeface="+mn-ea"/>
              </a:rPr>
              <a:t> 값으로 </a:t>
            </a:r>
            <a:r>
              <a:rPr lang="en-US" altLang="ko-KR" sz="1400" b="1" dirty="0">
                <a:latin typeface="+mn-ea"/>
              </a:rPr>
              <a:t>URL</a:t>
            </a:r>
            <a:r>
              <a:rPr lang="ko-KR" altLang="en-US" sz="1400" b="1" dirty="0">
                <a:latin typeface="+mn-ea"/>
              </a:rPr>
              <a:t>을 입력할 때 중괄호를 사용해 어느 위치에서 값을 받을 지 지정해야 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또한 메서드의 매개변수와 그 값을 연결하기 위해 </a:t>
            </a:r>
            <a:r>
              <a:rPr lang="en-US" altLang="ko-KR" sz="1400" b="1" dirty="0">
                <a:latin typeface="+mn-ea"/>
              </a:rPr>
              <a:t>3</a:t>
            </a:r>
            <a:r>
              <a:rPr lang="ko-KR" altLang="en-US" sz="1400" b="1" dirty="0">
                <a:latin typeface="+mn-ea"/>
              </a:rPr>
              <a:t>번 줄과 같이 </a:t>
            </a:r>
            <a:r>
              <a:rPr lang="en-US" altLang="ko-KR" sz="1400" b="1" dirty="0">
                <a:latin typeface="+mn-ea"/>
              </a:rPr>
              <a:t>@</a:t>
            </a:r>
            <a:r>
              <a:rPr lang="en-US" altLang="ko-KR" sz="1400" b="1" dirty="0" err="1">
                <a:latin typeface="+mn-ea"/>
              </a:rPr>
              <a:t>PathVariable</a:t>
            </a:r>
            <a:r>
              <a:rPr lang="ko-KR" altLang="en-US" sz="1400" b="1" dirty="0">
                <a:latin typeface="+mn-ea"/>
              </a:rPr>
              <a:t>을 명시하며</a:t>
            </a:r>
            <a:r>
              <a:rPr lang="en-US" altLang="ko-KR" sz="1400" b="1" dirty="0">
                <a:latin typeface="+mn-ea"/>
              </a:rPr>
              <a:t>, @</a:t>
            </a:r>
            <a:r>
              <a:rPr lang="en-US" altLang="ko-KR" sz="1400" b="1" dirty="0" err="1">
                <a:latin typeface="+mn-ea"/>
              </a:rPr>
              <a:t>GetMapping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어노테이션과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@</a:t>
            </a:r>
            <a:r>
              <a:rPr lang="en-US" altLang="ko-KR" sz="1400" b="1" dirty="0" err="1">
                <a:latin typeface="+mn-ea"/>
              </a:rPr>
              <a:t>PathVariable</a:t>
            </a:r>
            <a:r>
              <a:rPr lang="ko-KR" altLang="en-US" sz="1400" b="1" dirty="0">
                <a:latin typeface="+mn-ea"/>
              </a:rPr>
              <a:t>에 지정된 변수의 이름을 동일하게 맞춰야 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91049" y="2511845"/>
            <a:ext cx="8536127" cy="1582000"/>
            <a:chOff x="1016792" y="3882926"/>
            <a:chExt cx="14335130" cy="1622282"/>
          </a:xfrm>
        </p:grpSpPr>
        <p:sp>
          <p:nvSpPr>
            <p:cNvPr id="7" name="TextBox 6"/>
            <p:cNvSpPr txBox="1"/>
            <p:nvPr/>
          </p:nvSpPr>
          <p:spPr>
            <a:xfrm>
              <a:off x="1016792" y="3882926"/>
              <a:ext cx="14335130" cy="16222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7F0055"/>
                  </a:solidFill>
                  <a:latin typeface="Consolas"/>
                </a:rPr>
                <a:t>import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/>
                </a:rPr>
                <a:t>org.springframework.web.bind.annotation.PathVariable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;</a:t>
              </a:r>
            </a:p>
            <a:p>
              <a:pPr lvl="0">
                <a:defRPr/>
              </a:pPr>
              <a:endPara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/>
              </a:endParaRPr>
            </a:p>
            <a:p>
              <a:pPr algn="l">
                <a:defRPr/>
              </a:pPr>
              <a:r>
                <a:rPr lang="en-US" altLang="ko-KR" sz="1400" dirty="0">
                  <a:solidFill>
                    <a:schemeClr val="accent6">
                      <a:lumMod val="75000"/>
                    </a:schemeClr>
                  </a:solidFill>
                  <a:latin typeface="Consolas"/>
                </a:rPr>
                <a:t> // http://localhost:8080/api/v1/get-api/variable1/{String </a:t>
              </a:r>
              <a:r>
                <a:rPr lang="ko-KR" altLang="en-US" sz="1400" dirty="0">
                  <a:solidFill>
                    <a:schemeClr val="accent6">
                      <a:lumMod val="75000"/>
                    </a:schemeClr>
                  </a:solidFill>
                  <a:latin typeface="Consolas"/>
                </a:rPr>
                <a:t>값</a:t>
              </a:r>
              <a:r>
                <a:rPr lang="en-US" altLang="ko-KR" sz="1400" dirty="0">
                  <a:solidFill>
                    <a:schemeClr val="accent6">
                      <a:lumMod val="75000"/>
                    </a:schemeClr>
                  </a:solidFill>
                  <a:latin typeface="Consolas"/>
                </a:rPr>
                <a:t>}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@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/>
                </a:rPr>
                <a:t>GetMapping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(value = </a:t>
              </a:r>
              <a:r>
                <a:rPr lang="en-US" altLang="ko-KR" sz="1400" dirty="0">
                  <a:solidFill>
                    <a:srgbClr val="0070C0"/>
                  </a:solidFill>
                  <a:latin typeface="Consolas"/>
                </a:rPr>
                <a:t>"/variable1/{</a:t>
              </a:r>
              <a:r>
                <a:rPr lang="en-US" altLang="ko-KR" sz="1400" dirty="0">
                  <a:solidFill>
                    <a:srgbClr val="FF0000"/>
                  </a:solidFill>
                  <a:latin typeface="Consolas"/>
                </a:rPr>
                <a:t>variable</a:t>
              </a:r>
              <a:r>
                <a:rPr lang="en-US" altLang="ko-KR" sz="1400" dirty="0">
                  <a:solidFill>
                    <a:srgbClr val="0070C0"/>
                  </a:solidFill>
                  <a:latin typeface="Consolas"/>
                </a:rPr>
                <a:t>}"</a:t>
              </a:r>
              <a:r>
                <a:rPr lang="en-US" altLang="ko-KR" sz="1400" dirty="0">
                  <a:latin typeface="Consolas"/>
                </a:rPr>
                <a:t>)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public String getVariable1(@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/>
                </a:rPr>
                <a:t>PathVariable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String </a:t>
              </a:r>
              <a:r>
                <a:rPr lang="en-US" altLang="ko-KR" sz="1400" dirty="0">
                  <a:solidFill>
                    <a:srgbClr val="FF0000"/>
                  </a:solidFill>
                  <a:latin typeface="Consolas"/>
                </a:rPr>
                <a:t>variable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) {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    return </a:t>
              </a:r>
              <a:r>
                <a:rPr lang="en-US" altLang="ko-KR" sz="1400" dirty="0">
                  <a:solidFill>
                    <a:srgbClr val="0070C0"/>
                  </a:solidFill>
                  <a:latin typeface="Consolas"/>
                </a:rPr>
                <a:t>variable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;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}</a:t>
              </a:r>
              <a:endParaRPr lang="en-US" altLang="ko-KR" sz="1400" dirty="0">
                <a:solidFill>
                  <a:srgbClr val="000000"/>
                </a:solidFill>
                <a:effectLst/>
                <a:latin typeface="Consola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07799" y="4018022"/>
              <a:ext cx="3087162" cy="28405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rgbClr val="267F99"/>
                  </a:solidFill>
                  <a:latin typeface="Consolas"/>
                </a:rPr>
                <a:t>Get</a:t>
              </a:r>
              <a:r>
                <a:rPr lang="en-US" altLang="ko-KR" sz="1200">
                  <a:solidFill>
                    <a:srgbClr val="267F99"/>
                  </a:solidFill>
                  <a:effectLst/>
                  <a:latin typeface="Consolas"/>
                </a:rPr>
                <a:t>Controller.java</a:t>
              </a:r>
              <a:endParaRPr lang="ko-KR" altLang="en-US" sz="12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91100" y="902526"/>
            <a:ext cx="614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B050"/>
                </a:solidFill>
              </a:rPr>
              <a:t>GET</a:t>
            </a:r>
            <a:r>
              <a:rPr lang="ko-KR" altLang="en-US" sz="1200" dirty="0" smtClean="0">
                <a:solidFill>
                  <a:srgbClr val="00B050"/>
                </a:solidFill>
              </a:rPr>
              <a:t>형식의 요청에서 </a:t>
            </a:r>
            <a:r>
              <a:rPr lang="ko-KR" altLang="en-US" sz="1200" dirty="0" err="1" smtClean="0">
                <a:solidFill>
                  <a:srgbClr val="00B050"/>
                </a:solidFill>
              </a:rPr>
              <a:t>파라미터를</a:t>
            </a:r>
            <a:r>
              <a:rPr lang="ko-KR" altLang="en-US" sz="1200" dirty="0" smtClean="0">
                <a:solidFill>
                  <a:srgbClr val="00B050"/>
                </a:solidFill>
              </a:rPr>
              <a:t> 전달하기 위해   </a:t>
            </a:r>
            <a:r>
              <a:rPr lang="en-US" altLang="ko-KR" sz="1200" dirty="0" smtClean="0">
                <a:solidFill>
                  <a:srgbClr val="00B050"/>
                </a:solidFill>
              </a:rPr>
              <a:t>URL</a:t>
            </a:r>
            <a:r>
              <a:rPr lang="ko-KR" altLang="en-US" sz="1200" dirty="0" smtClean="0">
                <a:solidFill>
                  <a:srgbClr val="00B050"/>
                </a:solidFill>
              </a:rPr>
              <a:t>에 값을 담아 요청하는 방법</a:t>
            </a:r>
            <a:endParaRPr lang="en-US" altLang="ko-KR" sz="1200" dirty="0" smtClean="0">
              <a:solidFill>
                <a:srgbClr val="00B050"/>
              </a:solidFill>
            </a:endParaRPr>
          </a:p>
          <a:p>
            <a:r>
              <a:rPr lang="en-US" altLang="ko-KR" sz="1200" dirty="0" smtClean="0">
                <a:solidFill>
                  <a:srgbClr val="00B050"/>
                </a:solidFill>
              </a:rPr>
              <a:t>(</a:t>
            </a:r>
            <a:r>
              <a:rPr lang="en-US" altLang="ko-KR" sz="1200" dirty="0" err="1" smtClean="0">
                <a:solidFill>
                  <a:srgbClr val="00B050"/>
                </a:solidFill>
              </a:rPr>
              <a:t>GetMapping</a:t>
            </a:r>
            <a:r>
              <a:rPr lang="ko-KR" altLang="en-US" sz="1200" dirty="0" smtClean="0">
                <a:solidFill>
                  <a:srgbClr val="00B050"/>
                </a:solidFill>
              </a:rPr>
              <a:t>에서 사용된</a:t>
            </a:r>
            <a:r>
              <a:rPr lang="en-US" altLang="ko-KR" sz="1200" dirty="0" smtClean="0">
                <a:solidFill>
                  <a:srgbClr val="00B050"/>
                </a:solidFill>
              </a:rPr>
              <a:t>{</a:t>
            </a:r>
            <a:r>
              <a:rPr lang="ko-KR" altLang="en-US" sz="1200" dirty="0" smtClean="0">
                <a:solidFill>
                  <a:srgbClr val="00B050"/>
                </a:solidFill>
              </a:rPr>
              <a:t>변수</a:t>
            </a:r>
            <a:r>
              <a:rPr lang="en-US" altLang="ko-KR" sz="1200" dirty="0" smtClean="0">
                <a:solidFill>
                  <a:srgbClr val="00B050"/>
                </a:solidFill>
              </a:rPr>
              <a:t>}</a:t>
            </a:r>
            <a:r>
              <a:rPr lang="ko-KR" altLang="en-US" sz="1200" dirty="0" smtClean="0">
                <a:solidFill>
                  <a:srgbClr val="00B050"/>
                </a:solidFill>
              </a:rPr>
              <a:t>의 이름과 </a:t>
            </a:r>
            <a:r>
              <a:rPr lang="ko-KR" altLang="en-US" sz="1200" dirty="0" err="1" smtClean="0">
                <a:solidFill>
                  <a:srgbClr val="00B050"/>
                </a:solidFill>
              </a:rPr>
              <a:t>메소드의</a:t>
            </a:r>
            <a:r>
              <a:rPr lang="ko-KR" altLang="en-US" sz="1200" dirty="0" smtClean="0">
                <a:solidFill>
                  <a:srgbClr val="00B050"/>
                </a:solidFill>
              </a:rPr>
              <a:t> 매개변수와 </a:t>
            </a:r>
            <a:r>
              <a:rPr lang="ko-KR" altLang="en-US" sz="1200" dirty="0" err="1" smtClean="0">
                <a:solidFill>
                  <a:srgbClr val="00B050"/>
                </a:solidFill>
              </a:rPr>
              <a:t>일치시켜야함</a:t>
            </a:r>
            <a:r>
              <a:rPr lang="en-US" altLang="ko-KR" sz="1200" dirty="0" smtClean="0">
                <a:solidFill>
                  <a:srgbClr val="00B050"/>
                </a:solidFill>
              </a:rPr>
              <a:t>)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7687" y="3130265"/>
            <a:ext cx="14061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rgbClr val="00B050"/>
                </a:solidFill>
              </a:rPr>
              <a:t>{} </a:t>
            </a:r>
            <a:r>
              <a:rPr lang="ko-KR" altLang="en-US" sz="1300" dirty="0" smtClean="0">
                <a:solidFill>
                  <a:srgbClr val="00B050"/>
                </a:solidFill>
              </a:rPr>
              <a:t>변수가 들어옴</a:t>
            </a:r>
            <a:endParaRPr lang="ko-KR" altLang="en-US" sz="1300" dirty="0">
              <a:solidFill>
                <a:srgbClr val="00B05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00600" y="3199515"/>
            <a:ext cx="823914" cy="210435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91263" y="3420465"/>
            <a:ext cx="823914" cy="210435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잉크 18"/>
              <p14:cNvContentPartPr/>
              <p14:nvPr/>
            </p14:nvContentPartPr>
            <p14:xfrm>
              <a:off x="6115118" y="3300585"/>
              <a:ext cx="62280" cy="1152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6838" y="3292305"/>
                <a:ext cx="78840" cy="2808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꺾인 연결선 22"/>
          <p:cNvCxnSpPr>
            <a:stCxn id="15" idx="3"/>
            <a:endCxn id="16" idx="0"/>
          </p:cNvCxnSpPr>
          <p:nvPr/>
        </p:nvCxnSpPr>
        <p:spPr>
          <a:xfrm>
            <a:off x="5624514" y="3304733"/>
            <a:ext cx="1078706" cy="1157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06011" y="3130265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00B050"/>
                </a:solidFill>
              </a:rPr>
              <a:t>반드시 일치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5.2.3 @PathVariable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을 활용한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GET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2149" y="1311107"/>
            <a:ext cx="8357029" cy="4877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661370" y="4563768"/>
            <a:ext cx="529167" cy="28222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2638778" y="1612194"/>
            <a:ext cx="2681111" cy="19990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8" name="직선 화살표 연결선 7"/>
          <p:cNvCxnSpPr>
            <a:endCxn id="6" idx="0"/>
          </p:cNvCxnSpPr>
          <p:nvPr/>
        </p:nvCxnSpPr>
        <p:spPr>
          <a:xfrm rot="5400000">
            <a:off x="3617740" y="3108555"/>
            <a:ext cx="2763426" cy="147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01 </a:t>
            </a:r>
            <a:r>
              <a:rPr lang="ko-KR" altLang="en-US" sz="2400" b="1" dirty="0">
                <a:solidFill>
                  <a:srgbClr val="7030A0"/>
                </a:solidFill>
              </a:rPr>
              <a:t>스프링 </a:t>
            </a:r>
            <a:r>
              <a:rPr lang="ko-KR" altLang="en-US" sz="2400" b="1" dirty="0" err="1">
                <a:solidFill>
                  <a:srgbClr val="7030A0"/>
                </a:solidFill>
              </a:rPr>
              <a:t>부트란</a:t>
            </a:r>
            <a:r>
              <a:rPr lang="en-US" altLang="ko-KR" sz="2400" b="1" dirty="0">
                <a:solidFill>
                  <a:srgbClr val="7030A0"/>
                </a:solidFill>
              </a:rPr>
              <a:t>?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atinLnBrk="0"/>
            <a:r>
              <a:rPr lang="ko-KR" altLang="en-US" sz="1400" b="1" dirty="0">
                <a:latin typeface="+mn-ea"/>
              </a:rPr>
              <a:t>프록시 패턴</a:t>
            </a:r>
            <a:r>
              <a:rPr lang="en-US" altLang="ko-KR" sz="1400" b="1" dirty="0">
                <a:latin typeface="+mn-ea"/>
              </a:rPr>
              <a:t>(Proxy Pattern)</a:t>
            </a:r>
          </a:p>
          <a:p>
            <a:pPr marL="0" indent="0" latinLnBrk="0">
              <a:buNone/>
            </a:pPr>
            <a:r>
              <a:rPr lang="en-US" altLang="ko-KR" sz="1400" b="1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특정 객체로의 접근을 제어하는 대리인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특정 객체를 대변하는 객체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제공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400" b="1" i="0" dirty="0">
              <a:solidFill>
                <a:srgbClr val="FF0000"/>
              </a:solidFill>
              <a:effectLst/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13" y="1569154"/>
            <a:ext cx="8188650" cy="46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8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5.2.3 @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PathVariable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을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GET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>
                <a:latin typeface="+mn-ea"/>
              </a:rPr>
              <a:t>만약 </a:t>
            </a:r>
            <a:r>
              <a:rPr lang="en-US" altLang="ko-KR" sz="1400" b="1" dirty="0">
                <a:latin typeface="+mn-ea"/>
              </a:rPr>
              <a:t>@</a:t>
            </a:r>
            <a:r>
              <a:rPr lang="en-US" altLang="ko-KR" sz="1400" b="1" dirty="0" err="1">
                <a:latin typeface="+mn-ea"/>
              </a:rPr>
              <a:t>GetMapping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어노테이션에</a:t>
            </a:r>
            <a:r>
              <a:rPr lang="ko-KR" altLang="en-US" sz="1400" b="1" dirty="0">
                <a:latin typeface="+mn-ea"/>
              </a:rPr>
              <a:t> 지정한 변수의 이름과 메서드 매개변수의 이름을 동일하게 맞추기 어렵다면 </a:t>
            </a:r>
            <a:r>
              <a:rPr lang="en-US" altLang="ko-KR" sz="1400" b="1" dirty="0">
                <a:latin typeface="+mn-ea"/>
              </a:rPr>
              <a:t>@</a:t>
            </a:r>
            <a:r>
              <a:rPr lang="en-US" altLang="ko-KR" sz="1400" b="1" dirty="0" err="1">
                <a:latin typeface="+mn-ea"/>
              </a:rPr>
              <a:t>PathVariable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뒤에 괄호를 열어 </a:t>
            </a:r>
            <a:r>
              <a:rPr lang="en-US" altLang="ko-KR" sz="1400" b="1" dirty="0">
                <a:latin typeface="+mn-ea"/>
              </a:rPr>
              <a:t>@</a:t>
            </a:r>
            <a:r>
              <a:rPr lang="en-US" altLang="ko-KR" sz="1400" b="1" dirty="0" err="1">
                <a:latin typeface="+mn-ea"/>
              </a:rPr>
              <a:t>GetMpping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어노테이션의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변수명을</a:t>
            </a:r>
            <a:r>
              <a:rPr lang="ko-KR" altLang="en-US" sz="1400" b="1" dirty="0">
                <a:latin typeface="+mn-ea"/>
              </a:rPr>
              <a:t> 지정한다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latin typeface="+mn-ea"/>
              </a:rPr>
              <a:t>2</a:t>
            </a:r>
            <a:r>
              <a:rPr lang="ko-KR" altLang="en-US" sz="1400" b="1" dirty="0">
                <a:latin typeface="+mn-ea"/>
              </a:rPr>
              <a:t>번 줄에 적혀 있는 </a:t>
            </a:r>
            <a:r>
              <a:rPr lang="ko-KR" altLang="en-US" sz="1400" b="1" dirty="0" err="1">
                <a:latin typeface="+mn-ea"/>
              </a:rPr>
              <a:t>변수명인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variable</a:t>
            </a:r>
            <a:r>
              <a:rPr lang="ko-KR" altLang="en-US" sz="1400" b="1" dirty="0">
                <a:latin typeface="+mn-ea"/>
              </a:rPr>
              <a:t>과 </a:t>
            </a:r>
            <a:r>
              <a:rPr lang="en-US" altLang="ko-KR" sz="1400" b="1" dirty="0">
                <a:latin typeface="+mn-ea"/>
              </a:rPr>
              <a:t>3</a:t>
            </a:r>
            <a:r>
              <a:rPr lang="ko-KR" altLang="en-US" sz="1400" b="1" dirty="0">
                <a:latin typeface="+mn-ea"/>
              </a:rPr>
              <a:t>번 줄에 적힌 매개변수명인 </a:t>
            </a:r>
            <a:r>
              <a:rPr lang="en-US" altLang="ko-KR" sz="1400" b="1" dirty="0" err="1">
                <a:latin typeface="+mn-ea"/>
              </a:rPr>
              <a:t>var</a:t>
            </a:r>
            <a:r>
              <a:rPr lang="ko-KR" altLang="en-US" sz="1400" b="1" dirty="0">
                <a:latin typeface="+mn-ea"/>
              </a:rPr>
              <a:t>가 서로 일치하지 않는 상황에서 두 값을 매핑하는 방법을 보여준다</a:t>
            </a:r>
            <a:r>
              <a:rPr lang="en-US" altLang="ko-KR" sz="1400" b="1" dirty="0">
                <a:latin typeface="+mn-ea"/>
              </a:rPr>
              <a:t>. @</a:t>
            </a:r>
            <a:r>
              <a:rPr lang="en-US" altLang="ko-KR" sz="1400" b="1" dirty="0" err="1">
                <a:latin typeface="+mn-ea"/>
              </a:rPr>
              <a:t>PathVariable</a:t>
            </a:r>
            <a:r>
              <a:rPr lang="ko-KR" altLang="en-US" sz="1400" b="1" dirty="0">
                <a:latin typeface="+mn-ea"/>
              </a:rPr>
              <a:t>에는 변수의 이름을 특정할 수 있는 </a:t>
            </a:r>
            <a:r>
              <a:rPr lang="en-US" altLang="ko-KR" sz="1400" b="1" dirty="0">
                <a:latin typeface="+mn-ea"/>
              </a:rPr>
              <a:t>value</a:t>
            </a:r>
            <a:r>
              <a:rPr lang="ko-KR" altLang="en-US" sz="1400" b="1" dirty="0">
                <a:latin typeface="+mn-ea"/>
              </a:rPr>
              <a:t>요소가 존재하며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이 위치에 변수 이름을 정의하면 매개변수와 매핑할 수 있다</a:t>
            </a:r>
            <a:r>
              <a:rPr lang="en-US" altLang="ko-KR" sz="1400" b="1" dirty="0">
                <a:latin typeface="+mn-ea"/>
              </a:rPr>
              <a:t>. 3</a:t>
            </a:r>
            <a:r>
              <a:rPr lang="ko-KR" altLang="en-US" sz="1400" b="1" dirty="0">
                <a:latin typeface="+mn-ea"/>
              </a:rPr>
              <a:t>번 줄의 </a:t>
            </a:r>
            <a:r>
              <a:rPr lang="en-US" altLang="ko-KR" sz="1400" b="1" dirty="0">
                <a:latin typeface="+mn-ea"/>
              </a:rPr>
              <a:t>@</a:t>
            </a:r>
            <a:r>
              <a:rPr lang="en-US" altLang="ko-KR" sz="1400" b="1" dirty="0" err="1">
                <a:latin typeface="+mn-ea"/>
              </a:rPr>
              <a:t>PathVariable</a:t>
            </a:r>
            <a:r>
              <a:rPr lang="ko-KR" altLang="en-US" sz="1400" b="1" dirty="0">
                <a:latin typeface="+mn-ea"/>
              </a:rPr>
              <a:t>사용법을 좀 더 풀어 쓰면 다음과 같다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            public String getVariable2(@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PathVariable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(value = "variable")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String 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var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) {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49485" y="2159421"/>
            <a:ext cx="8536127" cy="1169551"/>
            <a:chOff x="1016792" y="3882926"/>
            <a:chExt cx="14335130" cy="1199331"/>
          </a:xfrm>
        </p:grpSpPr>
        <p:sp>
          <p:nvSpPr>
            <p:cNvPr id="7" name="TextBox 6"/>
            <p:cNvSpPr txBox="1"/>
            <p:nvPr/>
          </p:nvSpPr>
          <p:spPr>
            <a:xfrm>
              <a:off x="1016792" y="3882926"/>
              <a:ext cx="14335130" cy="1199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1400" dirty="0">
                  <a:solidFill>
                    <a:schemeClr val="accent6">
                      <a:lumMod val="75000"/>
                    </a:schemeClr>
                  </a:solidFill>
                  <a:latin typeface="Consolas"/>
                </a:rPr>
                <a:t> // http://localhost:8080/api/v1/get-api/variable2/{String </a:t>
              </a:r>
              <a:r>
                <a:rPr lang="ko-KR" altLang="en-US" sz="1400" dirty="0">
                  <a:solidFill>
                    <a:schemeClr val="accent6">
                      <a:lumMod val="75000"/>
                    </a:schemeClr>
                  </a:solidFill>
                  <a:latin typeface="Consolas"/>
                </a:rPr>
                <a:t>값</a:t>
              </a:r>
              <a:r>
                <a:rPr lang="en-US" altLang="ko-KR" sz="1400" dirty="0">
                  <a:solidFill>
                    <a:schemeClr val="accent6">
                      <a:lumMod val="75000"/>
                    </a:schemeClr>
                  </a:solidFill>
                  <a:latin typeface="Consolas"/>
                </a:rPr>
                <a:t>}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@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/>
                </a:rPr>
                <a:t>GetMapping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(value = </a:t>
              </a:r>
              <a:r>
                <a:rPr lang="en-US" altLang="ko-KR" sz="1400" dirty="0">
                  <a:solidFill>
                    <a:srgbClr val="0070C0"/>
                  </a:solidFill>
                  <a:latin typeface="Consolas"/>
                </a:rPr>
                <a:t>"/variable2/{</a:t>
              </a:r>
              <a:r>
                <a:rPr lang="en-US" altLang="ko-KR" sz="1400" dirty="0">
                  <a:solidFill>
                    <a:srgbClr val="FF0000"/>
                  </a:solidFill>
                  <a:latin typeface="Consolas"/>
                </a:rPr>
                <a:t>variable</a:t>
              </a:r>
              <a:r>
                <a:rPr lang="en-US" altLang="ko-KR" sz="1400" dirty="0">
                  <a:solidFill>
                    <a:srgbClr val="0070C0"/>
                  </a:solidFill>
                  <a:latin typeface="Consolas"/>
                </a:rPr>
                <a:t>}"</a:t>
              </a:r>
              <a:r>
                <a:rPr lang="en-US" altLang="ko-KR" sz="1400" dirty="0">
                  <a:latin typeface="Consolas"/>
                </a:rPr>
                <a:t>)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public String getVariable2(@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/>
                </a:rPr>
                <a:t>PathVariable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altLang="ko-KR" sz="1400" dirty="0">
                  <a:solidFill>
                    <a:srgbClr val="0070C0"/>
                  </a:solidFill>
                  <a:latin typeface="Consolas"/>
                </a:rPr>
                <a:t>"</a:t>
              </a:r>
              <a:r>
                <a:rPr lang="en-US" altLang="ko-KR" sz="1400" dirty="0">
                  <a:solidFill>
                    <a:srgbClr val="FF0000"/>
                  </a:solidFill>
                  <a:latin typeface="Consolas"/>
                </a:rPr>
                <a:t>variable</a:t>
              </a:r>
              <a:r>
                <a:rPr lang="en-US" altLang="ko-KR" sz="1400" dirty="0">
                  <a:solidFill>
                    <a:srgbClr val="0070C0"/>
                  </a:solidFill>
                  <a:latin typeface="Consolas"/>
                </a:rPr>
                <a:t>"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) String </a:t>
              </a:r>
              <a:r>
                <a:rPr lang="en-US" altLang="ko-KR" sz="1400" dirty="0" err="1">
                  <a:solidFill>
                    <a:srgbClr val="0070C0"/>
                  </a:solidFill>
                  <a:latin typeface="Consolas"/>
                </a:rPr>
                <a:t>var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) {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    return </a:t>
              </a:r>
              <a:r>
                <a:rPr lang="en-US" altLang="ko-KR" sz="1400" dirty="0" err="1">
                  <a:solidFill>
                    <a:srgbClr val="0070C0"/>
                  </a:solidFill>
                  <a:latin typeface="Consolas"/>
                </a:rPr>
                <a:t>var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;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}</a:t>
              </a:r>
              <a:endParaRPr lang="en-US" altLang="ko-KR" sz="1400" dirty="0">
                <a:solidFill>
                  <a:srgbClr val="000000"/>
                </a:solidFill>
                <a:effectLst/>
                <a:latin typeface="Consola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07799" y="4018025"/>
              <a:ext cx="3087163" cy="28405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rgbClr val="267F99"/>
                  </a:solidFill>
                  <a:latin typeface="Consolas"/>
                </a:rPr>
                <a:t>Get</a:t>
              </a:r>
              <a:r>
                <a:rPr lang="en-US" altLang="ko-KR" sz="1200">
                  <a:solidFill>
                    <a:srgbClr val="267F99"/>
                  </a:solidFill>
                  <a:effectLst/>
                  <a:latin typeface="Consolas"/>
                </a:rPr>
                <a:t>Controller.java</a:t>
              </a:r>
              <a:endParaRPr lang="ko-KR" altLang="en-US" sz="1200"/>
            </a:p>
          </p:txBody>
        </p:sp>
      </p:grpSp>
      <p:sp>
        <p:nvSpPr>
          <p:cNvPr id="10" name="TextBox 6"/>
          <p:cNvSpPr txBox="1"/>
          <p:nvPr/>
        </p:nvSpPr>
        <p:spPr>
          <a:xfrm>
            <a:off x="3968122" y="5192955"/>
            <a:ext cx="6866313" cy="943120"/>
          </a:xfrm>
          <a:prstGeom prst="rect">
            <a:avLst/>
          </a:prstGeom>
          <a:noFill/>
          <a:ln>
            <a:solidFill>
              <a:srgbClr val="9D5CBB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@GetMapping(value =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70C0"/>
                </a:solidFill>
                <a:latin typeface="Consolas"/>
              </a:rPr>
              <a:t>"/variable1/{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variable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70C0"/>
                </a:solidFill>
                <a:latin typeface="Consolas"/>
              </a:rPr>
              <a:t>}"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public String getVariable1(@PathVariable String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variable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    return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70C0"/>
                </a:solidFill>
                <a:latin typeface="Consolas"/>
              </a:rPr>
              <a:t>variable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}</a:t>
            </a:r>
            <a:endParaRPr kumimoji="0" lang="en-US" altLang="ko-KR" sz="1400" b="0" i="0" u="none" strike="noStrike" kern="1200" cap="none" spc="0" normalizeH="0" baseline="0">
              <a:solidFill>
                <a:srgbClr val="000000"/>
              </a:solidFill>
              <a:effectLst/>
              <a:latin typeface="Consolas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130816" y="5704416"/>
            <a:ext cx="12935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16200000" flipV="1">
            <a:off x="5337527" y="2923353"/>
            <a:ext cx="2622315" cy="255175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4232158" y="2864556"/>
            <a:ext cx="2363610" cy="117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767263" y="2418530"/>
            <a:ext cx="823914" cy="210435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29500" y="2628965"/>
            <a:ext cx="336550" cy="210435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11" idx="3"/>
            <a:endCxn id="12" idx="0"/>
          </p:cNvCxnSpPr>
          <p:nvPr/>
        </p:nvCxnSpPr>
        <p:spPr>
          <a:xfrm>
            <a:off x="5591177" y="2523748"/>
            <a:ext cx="2006598" cy="1052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33531" y="2523495"/>
            <a:ext cx="3300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00B050"/>
                </a:solidFill>
              </a:rPr>
              <a:t>일치시킬 수 없을 경우 </a:t>
            </a:r>
            <a:r>
              <a:rPr lang="en-US" altLang="ko-KR" sz="800" dirty="0" smtClean="0">
                <a:solidFill>
                  <a:srgbClr val="00B050"/>
                </a:solidFill>
                <a:latin typeface="Consolas"/>
              </a:rPr>
              <a:t>@</a:t>
            </a:r>
            <a:r>
              <a:rPr lang="en-US" altLang="ko-KR" sz="800" dirty="0" err="1" smtClean="0">
                <a:solidFill>
                  <a:srgbClr val="00B050"/>
                </a:solidFill>
                <a:latin typeface="Consolas"/>
              </a:rPr>
              <a:t>PathVariable</a:t>
            </a:r>
            <a:r>
              <a:rPr lang="ko-KR" altLang="en-US" sz="800" dirty="0" smtClean="0">
                <a:solidFill>
                  <a:srgbClr val="00B050"/>
                </a:solidFill>
                <a:latin typeface="Consolas"/>
              </a:rPr>
              <a:t>에 </a:t>
            </a:r>
            <a:r>
              <a:rPr lang="en-US" altLang="ko-KR" sz="800" dirty="0" smtClean="0">
                <a:solidFill>
                  <a:srgbClr val="00B050"/>
                </a:solidFill>
                <a:latin typeface="Consolas"/>
              </a:rPr>
              <a:t>()</a:t>
            </a:r>
            <a:r>
              <a:rPr lang="ko-KR" altLang="en-US" sz="800" dirty="0" smtClean="0">
                <a:solidFill>
                  <a:srgbClr val="00B050"/>
                </a:solidFill>
                <a:latin typeface="Consolas"/>
              </a:rPr>
              <a:t>를 써서 일치 </a:t>
            </a:r>
            <a:r>
              <a:rPr lang="ko-KR" altLang="en-US" sz="800" dirty="0" err="1" smtClean="0">
                <a:solidFill>
                  <a:srgbClr val="00B050"/>
                </a:solidFill>
                <a:latin typeface="Consolas"/>
              </a:rPr>
              <a:t>시켜줌</a:t>
            </a:r>
            <a:r>
              <a:rPr lang="ko-KR" altLang="en-US" sz="800" dirty="0" smtClean="0">
                <a:solidFill>
                  <a:srgbClr val="00B050"/>
                </a:solidFill>
                <a:latin typeface="Consolas"/>
              </a:rPr>
              <a:t> 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32158" y="2665880"/>
            <a:ext cx="2275799" cy="210435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11" idx="3"/>
            <a:endCxn id="16" idx="3"/>
          </p:cNvCxnSpPr>
          <p:nvPr/>
        </p:nvCxnSpPr>
        <p:spPr>
          <a:xfrm>
            <a:off x="5591177" y="2523748"/>
            <a:ext cx="916780" cy="247350"/>
          </a:xfrm>
          <a:prstGeom prst="bentConnector3">
            <a:avLst>
              <a:gd name="adj1" fmla="val 1249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21724" y="277784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rgbClr val="00B050"/>
                </a:solidFill>
              </a:rPr>
              <a:t>일치시킴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5.2.3 @</a:t>
            </a:r>
            <a:r>
              <a:rPr lang="en-US" altLang="ko-KR" sz="1400" b="1" dirty="0" err="1">
                <a:solidFill>
                  <a:srgbClr val="7030A0"/>
                </a:solidFill>
                <a:latin typeface="+mn-ea"/>
              </a:rPr>
              <a:t>RequestParam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을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GET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latin typeface="+mn-ea"/>
              </a:rPr>
              <a:t>GET </a:t>
            </a:r>
            <a:r>
              <a:rPr lang="ko-KR" altLang="en-US" sz="1400" b="1" dirty="0">
                <a:latin typeface="+mn-ea"/>
              </a:rPr>
              <a:t>요청을 구현할 때 앞에서 살펴본 방법처럼 </a:t>
            </a:r>
            <a:r>
              <a:rPr lang="en-US" altLang="ko-KR" sz="1400" b="1" dirty="0">
                <a:latin typeface="+mn-ea"/>
              </a:rPr>
              <a:t>URL </a:t>
            </a:r>
            <a:r>
              <a:rPr lang="ko-KR" altLang="en-US" sz="1400" b="1" dirty="0">
                <a:latin typeface="+mn-ea"/>
              </a:rPr>
              <a:t>경로에 값을 담에 요청을 보내는 방법 외에도 쿼리 형식으로 값을 전달할 수도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즉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URI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에서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'?'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를 기준으로 우측에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'{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키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} = {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값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}'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형태로 구성된 요청을 전송하는 방법이다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애플리케이션에서 이 같은 형식을 처리하려면 </a:t>
            </a:r>
            <a:r>
              <a:rPr lang="en-US" altLang="ko-KR" sz="1400" b="1" dirty="0">
                <a:latin typeface="+mn-ea"/>
              </a:rPr>
              <a:t>@</a:t>
            </a:r>
            <a:r>
              <a:rPr lang="en-US" altLang="ko-KR" sz="1400" b="1" dirty="0" err="1">
                <a:latin typeface="+mn-ea"/>
              </a:rPr>
              <a:t>RequestParam</a:t>
            </a:r>
            <a:r>
              <a:rPr lang="ko-KR" altLang="en-US" sz="1400" b="1" dirty="0">
                <a:latin typeface="+mn-ea"/>
              </a:rPr>
              <a:t>을 활용하면 되는데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아래와 같이 매개변수 부분에 </a:t>
            </a:r>
            <a:r>
              <a:rPr lang="en-US" altLang="ko-KR" sz="1400" b="1" dirty="0">
                <a:latin typeface="+mn-ea"/>
              </a:rPr>
              <a:t>@</a:t>
            </a:r>
            <a:r>
              <a:rPr lang="en-US" altLang="ko-KR" sz="1400" b="1" dirty="0" err="1">
                <a:latin typeface="+mn-ea"/>
              </a:rPr>
              <a:t>RequestParam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어노테이션을</a:t>
            </a:r>
            <a:r>
              <a:rPr lang="ko-KR" altLang="en-US" sz="1400" b="1" dirty="0">
                <a:latin typeface="+mn-ea"/>
              </a:rPr>
              <a:t> 명시해 쿼리 값과 매핑하면 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924791" y="2802440"/>
            <a:ext cx="10342417" cy="2177230"/>
            <a:chOff x="362831" y="3653345"/>
            <a:chExt cx="17368520" cy="2232668"/>
          </a:xfrm>
        </p:grpSpPr>
        <p:sp>
          <p:nvSpPr>
            <p:cNvPr id="7" name="TextBox 6"/>
            <p:cNvSpPr txBox="1"/>
            <p:nvPr/>
          </p:nvSpPr>
          <p:spPr>
            <a:xfrm>
              <a:off x="362831" y="3653345"/>
              <a:ext cx="17368522" cy="22326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1400" dirty="0">
                  <a:solidFill>
                    <a:srgbClr val="7F0055"/>
                  </a:solidFill>
                  <a:latin typeface="Consolas"/>
                </a:rPr>
                <a:t>import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/>
                </a:rPr>
                <a:t>org.springframework.web.bind.annotation.RequestParam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;</a:t>
              </a:r>
            </a:p>
            <a:p>
              <a:pPr algn="l">
                <a:defRPr/>
              </a:pPr>
              <a:endParaRPr lang="en-US" altLang="ko-KR" sz="1100" dirty="0">
                <a:solidFill>
                  <a:srgbClr val="3F7F5F"/>
                </a:solidFill>
                <a:latin typeface="Consolas"/>
              </a:endParaRP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3F7F5F"/>
                  </a:solidFill>
                  <a:latin typeface="Consolas"/>
                </a:rPr>
                <a:t>// http://localhost:8080/api/v1/get-api/request1</a:t>
              </a:r>
              <a:r>
                <a:rPr lang="en-US" altLang="ko-KR" sz="1400" dirty="0">
                  <a:solidFill>
                    <a:srgbClr val="FF0000"/>
                  </a:solidFill>
                  <a:latin typeface="Consolas"/>
                </a:rPr>
                <a:t>?name=value1&amp;email=value2&amp;organization=value3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</a:t>
              </a:r>
              <a:r>
                <a:rPr lang="en-US" altLang="ko-KR" sz="1400" dirty="0">
                  <a:solidFill>
                    <a:srgbClr val="646464"/>
                  </a:solidFill>
                  <a:latin typeface="Consolas"/>
                </a:rPr>
                <a:t>@</a:t>
              </a:r>
              <a:r>
                <a:rPr lang="en-US" altLang="ko-KR" sz="1400" dirty="0" err="1">
                  <a:solidFill>
                    <a:srgbClr val="646464"/>
                  </a:solidFill>
                  <a:latin typeface="Consolas"/>
                </a:rPr>
                <a:t>GetMapping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(value = </a:t>
              </a:r>
              <a:r>
                <a:rPr lang="en-US" altLang="ko-KR" sz="1400" dirty="0">
                  <a:solidFill>
                    <a:srgbClr val="2A00FF"/>
                  </a:solidFill>
                  <a:latin typeface="Consolas"/>
                </a:rPr>
                <a:t>"/request1"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)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</a:t>
              </a:r>
              <a:r>
                <a:rPr lang="en-US" altLang="ko-KR" sz="1400" b="1" dirty="0">
                  <a:solidFill>
                    <a:srgbClr val="7F0055"/>
                  </a:solidFill>
                  <a:latin typeface="Consolas"/>
                </a:rPr>
                <a:t>public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/>
                </a:rPr>
                <a:t> String getRequestParam1(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    </a:t>
              </a:r>
              <a:r>
                <a:rPr lang="en-US" altLang="ko-KR" sz="1400" dirty="0">
                  <a:solidFill>
                    <a:srgbClr val="646464"/>
                  </a:solidFill>
                  <a:latin typeface="Consolas"/>
                </a:rPr>
                <a:t>@</a:t>
              </a:r>
              <a:r>
                <a:rPr lang="en-US" altLang="ko-KR" sz="1400" dirty="0" err="1">
                  <a:solidFill>
                    <a:srgbClr val="646464"/>
                  </a:solidFill>
                  <a:latin typeface="Consolas"/>
                </a:rPr>
                <a:t>RequestParam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String </a:t>
              </a:r>
              <a:r>
                <a:rPr lang="en-US" altLang="ko-KR" sz="1400" dirty="0">
                  <a:solidFill>
                    <a:srgbClr val="6A3E3E"/>
                  </a:solidFill>
                  <a:latin typeface="Consolas"/>
                </a:rPr>
                <a:t>name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,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    </a:t>
              </a:r>
              <a:r>
                <a:rPr lang="en-US" altLang="ko-KR" sz="1400" dirty="0">
                  <a:solidFill>
                    <a:srgbClr val="646464"/>
                  </a:solidFill>
                  <a:latin typeface="Consolas"/>
                </a:rPr>
                <a:t>@</a:t>
              </a:r>
              <a:r>
                <a:rPr lang="en-US" altLang="ko-KR" sz="1400" dirty="0" err="1">
                  <a:solidFill>
                    <a:srgbClr val="646464"/>
                  </a:solidFill>
                  <a:latin typeface="Consolas"/>
                </a:rPr>
                <a:t>RequestParam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String </a:t>
              </a:r>
              <a:r>
                <a:rPr lang="en-US" altLang="ko-KR" sz="1400" dirty="0">
                  <a:solidFill>
                    <a:srgbClr val="6A3E3E"/>
                  </a:solidFill>
                  <a:latin typeface="Consolas"/>
                </a:rPr>
                <a:t>email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,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    </a:t>
              </a:r>
              <a:r>
                <a:rPr lang="en-US" altLang="ko-KR" sz="1400" dirty="0">
                  <a:solidFill>
                    <a:srgbClr val="646464"/>
                  </a:solidFill>
                  <a:latin typeface="Consolas"/>
                </a:rPr>
                <a:t>@</a:t>
              </a:r>
              <a:r>
                <a:rPr lang="en-US" altLang="ko-KR" sz="1400" dirty="0" err="1">
                  <a:solidFill>
                    <a:srgbClr val="646464"/>
                  </a:solidFill>
                  <a:latin typeface="Consolas"/>
                </a:rPr>
                <a:t>RequestParam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String </a:t>
              </a:r>
              <a:r>
                <a:rPr lang="en-US" altLang="ko-KR" sz="1400" dirty="0">
                  <a:solidFill>
                    <a:srgbClr val="6A3E3E"/>
                  </a:solidFill>
                  <a:latin typeface="Consolas"/>
                </a:rPr>
                <a:t>organization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/>
                </a:rPr>
                <a:t>)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{</a:t>
              </a:r>
            </a:p>
            <a:p>
              <a:pPr algn="l"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       </a:t>
              </a:r>
              <a:r>
                <a:rPr lang="en-US" altLang="ko-KR" sz="1400" b="1" dirty="0">
                  <a:solidFill>
                    <a:srgbClr val="7F0055"/>
                  </a:solidFill>
                  <a:latin typeface="Consolas"/>
                </a:rPr>
                <a:t>return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altLang="ko-KR" sz="1400" b="1" dirty="0">
                  <a:solidFill>
                    <a:srgbClr val="6A3E3E"/>
                  </a:solidFill>
                  <a:latin typeface="Consolas"/>
                </a:rPr>
                <a:t>name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/>
                </a:rPr>
                <a:t> + </a:t>
              </a:r>
              <a:r>
                <a:rPr lang="en-US" altLang="ko-KR" sz="1400" b="1" dirty="0">
                  <a:solidFill>
                    <a:srgbClr val="2A00FF"/>
                  </a:solidFill>
                  <a:latin typeface="Consolas"/>
                </a:rPr>
                <a:t>" "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/>
                </a:rPr>
                <a:t> + </a:t>
              </a:r>
              <a:r>
                <a:rPr lang="en-US" altLang="ko-KR" sz="1400" b="1" dirty="0">
                  <a:solidFill>
                    <a:srgbClr val="6A3E3E"/>
                  </a:solidFill>
                  <a:latin typeface="Consolas"/>
                </a:rPr>
                <a:t>email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/>
                </a:rPr>
                <a:t> + </a:t>
              </a:r>
              <a:r>
                <a:rPr lang="en-US" altLang="ko-KR" sz="1400" b="1" dirty="0">
                  <a:solidFill>
                    <a:srgbClr val="2A00FF"/>
                  </a:solidFill>
                  <a:latin typeface="Consolas"/>
                </a:rPr>
                <a:t>" "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/>
                </a:rPr>
                <a:t> + </a:t>
              </a:r>
              <a:r>
                <a:rPr lang="en-US" altLang="ko-KR" sz="1400" b="1" dirty="0">
                  <a:solidFill>
                    <a:srgbClr val="6A3E3E"/>
                  </a:solidFill>
                  <a:latin typeface="Consolas"/>
                </a:rPr>
                <a:t>organization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/>
                </a:rPr>
                <a:t>;</a:t>
              </a:r>
            </a:p>
            <a:p>
              <a:pPr algn="l">
                <a:defRPr/>
              </a:pPr>
              <a:r>
                <a:rPr lang="ko-KR" altLang="en-US" sz="1400" dirty="0">
                  <a:solidFill>
                    <a:srgbClr val="000000"/>
                  </a:solidFill>
                  <a:latin typeface="Consolas"/>
                </a:rPr>
                <a:t>    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}</a:t>
              </a:r>
              <a:endParaRPr lang="en-US" altLang="ko-KR" sz="1400" dirty="0">
                <a:solidFill>
                  <a:srgbClr val="000000"/>
                </a:solidFill>
                <a:effectLst/>
                <a:latin typeface="Consola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540819" y="3704199"/>
              <a:ext cx="3087163" cy="28405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rgbClr val="267F99"/>
                  </a:solidFill>
                  <a:latin typeface="Consolas"/>
                </a:rPr>
                <a:t>Get</a:t>
              </a:r>
              <a:r>
                <a:rPr lang="en-US" altLang="ko-KR" sz="1200">
                  <a:solidFill>
                    <a:srgbClr val="267F99"/>
                  </a:solidFill>
                  <a:effectLst/>
                  <a:latin typeface="Consolas"/>
                </a:rPr>
                <a:t>Controller.java</a:t>
              </a:r>
              <a:endParaRPr lang="ko-KR" altLang="en-US" sz="120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9236" y="5275656"/>
            <a:ext cx="8210972" cy="838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5869778" y="3463120"/>
            <a:ext cx="4217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B050"/>
                </a:solidFill>
              </a:rPr>
              <a:t>name(</a:t>
            </a:r>
            <a:r>
              <a:rPr lang="ko-KR" altLang="en-US" sz="1000" dirty="0" smtClean="0">
                <a:solidFill>
                  <a:srgbClr val="00B050"/>
                </a:solidFill>
              </a:rPr>
              <a:t>변수 이름</a:t>
            </a:r>
            <a:r>
              <a:rPr lang="en-US" altLang="ko-KR" sz="1000" dirty="0" smtClean="0">
                <a:solidFill>
                  <a:srgbClr val="00B050"/>
                </a:solidFill>
              </a:rPr>
              <a:t>), value(</a:t>
            </a:r>
            <a:r>
              <a:rPr lang="ko-KR" altLang="en-US" sz="1000" dirty="0" smtClean="0">
                <a:solidFill>
                  <a:srgbClr val="00B050"/>
                </a:solidFill>
              </a:rPr>
              <a:t>값</a:t>
            </a:r>
            <a:r>
              <a:rPr lang="en-US" altLang="ko-KR" sz="1000" dirty="0" smtClean="0">
                <a:solidFill>
                  <a:srgbClr val="00B050"/>
                </a:solidFill>
              </a:rPr>
              <a:t>), / </a:t>
            </a:r>
            <a:r>
              <a:rPr lang="en-US" altLang="ko-KR" sz="1000" dirty="0" smtClean="0">
                <a:solidFill>
                  <a:srgbClr val="00B050"/>
                </a:solidFill>
                <a:latin typeface="Consolas"/>
              </a:rPr>
              <a:t>organization(</a:t>
            </a:r>
            <a:r>
              <a:rPr lang="ko-KR" altLang="en-US" sz="1000" dirty="0" err="1" smtClean="0">
                <a:solidFill>
                  <a:srgbClr val="00B050"/>
                </a:solidFill>
                <a:latin typeface="Consolas"/>
              </a:rPr>
              <a:t>변수이름</a:t>
            </a:r>
            <a:r>
              <a:rPr lang="en-US" altLang="ko-KR" sz="1000" dirty="0" smtClean="0">
                <a:solidFill>
                  <a:srgbClr val="00B050"/>
                </a:solidFill>
                <a:latin typeface="Consolas"/>
              </a:rPr>
              <a:t>), </a:t>
            </a:r>
            <a:r>
              <a:rPr lang="en-US" altLang="ko-KR" sz="1000" dirty="0" smtClean="0">
                <a:solidFill>
                  <a:srgbClr val="00B050"/>
                </a:solidFill>
              </a:rPr>
              <a:t>value3(</a:t>
            </a:r>
            <a:r>
              <a:rPr lang="ko-KR" altLang="en-US" sz="1000" dirty="0">
                <a:solidFill>
                  <a:srgbClr val="00B050"/>
                </a:solidFill>
              </a:rPr>
              <a:t>값</a:t>
            </a:r>
            <a:r>
              <a:rPr lang="en-US" altLang="ko-KR" sz="1000" dirty="0">
                <a:solidFill>
                  <a:srgbClr val="00B050"/>
                </a:solidFill>
              </a:rPr>
              <a:t>)</a:t>
            </a:r>
            <a:r>
              <a:rPr lang="en-US" altLang="ko-KR" sz="1000" dirty="0" smtClean="0">
                <a:solidFill>
                  <a:srgbClr val="00B050"/>
                </a:solidFill>
                <a:latin typeface="Consolas"/>
              </a:rPr>
              <a:t> 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86325" y="3252685"/>
            <a:ext cx="823914" cy="21043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70685" y="3433704"/>
            <a:ext cx="823914" cy="21043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7060" y="3891055"/>
            <a:ext cx="1901190" cy="635225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96830" y="3252685"/>
            <a:ext cx="4375870" cy="210435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5.2.3 @RequestParam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을 활용한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GET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3196" y="1335684"/>
            <a:ext cx="8344329" cy="4851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027128" y="1247467"/>
            <a:ext cx="7077177" cy="26080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solidFill>
                  <a:srgbClr val="3F7F5F"/>
                </a:solidFill>
                <a:latin typeface="Consolas"/>
              </a:rPr>
              <a:t>http://localhost:8080/api/v1/get-api/request1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?name=</a:t>
            </a:r>
            <a:r>
              <a:rPr lang="en-US" altLang="ko-KR" sz="1100">
                <a:solidFill>
                  <a:srgbClr val="502962"/>
                </a:solidFill>
                <a:latin typeface="Consolas"/>
              </a:rPr>
              <a:t>value1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&amp;email=</a:t>
            </a:r>
            <a:r>
              <a:rPr lang="en-US" altLang="ko-KR" sz="1100">
                <a:solidFill>
                  <a:srgbClr val="502962"/>
                </a:solidFill>
                <a:latin typeface="Consolas"/>
              </a:rPr>
              <a:t>value2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&amp;organization=</a:t>
            </a:r>
            <a:r>
              <a:rPr lang="en-US" altLang="ko-KR" sz="1100">
                <a:solidFill>
                  <a:srgbClr val="502962"/>
                </a:solidFill>
                <a:latin typeface="Consolas"/>
              </a:rPr>
              <a:t>value3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300840" y="1544484"/>
            <a:ext cx="225321" cy="15362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5.2.3 @RequestParam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을 활용한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GET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메서드 구현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만약 쿼리스트링에 어떤 값이 들어올지 모른다면 아래와 같이 </a:t>
            </a:r>
            <a:r>
              <a:rPr lang="en-US" altLang="ko-KR" sz="1400" b="1">
                <a:latin typeface="+mn-ea"/>
              </a:rPr>
              <a:t>Map</a:t>
            </a:r>
            <a:r>
              <a:rPr lang="ko-KR" altLang="en-US" sz="1400" b="1">
                <a:latin typeface="+mn-ea"/>
              </a:rPr>
              <a:t>객체를 활용할 수도 있다</a:t>
            </a:r>
            <a:r>
              <a:rPr lang="en-US" altLang="ko-KR" sz="1400" b="1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latin typeface="+mn-ea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>
                <a:latin typeface="+mn-ea"/>
              </a:rPr>
              <a:t>위의 형태로 코드를 작성하면 값에 상관없이 요청을 받을 수 있다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예를 들어</a:t>
            </a:r>
            <a:r>
              <a:rPr lang="en-US" altLang="ko-KR" sz="1400" b="1">
                <a:latin typeface="+mn-ea"/>
              </a:rPr>
              <a:t>, </a:t>
            </a:r>
            <a:r>
              <a:rPr lang="ko-KR" altLang="en-US" sz="1400" b="1">
                <a:latin typeface="+mn-ea"/>
              </a:rPr>
              <a:t>회원 가입 관련 </a:t>
            </a:r>
            <a:r>
              <a:rPr lang="en-US" altLang="ko-KR" sz="1400" b="1">
                <a:latin typeface="+mn-ea"/>
              </a:rPr>
              <a:t>API</a:t>
            </a:r>
            <a:r>
              <a:rPr lang="ko-KR" altLang="en-US" sz="1400" b="1">
                <a:latin typeface="+mn-ea"/>
              </a:rPr>
              <a:t>에서 사용자는 회원 가입을 하면서 </a:t>
            </a:r>
            <a:r>
              <a:rPr lang="en-US" altLang="ko-KR" sz="1400" b="1">
                <a:latin typeface="+mn-ea"/>
              </a:rPr>
              <a:t>ID </a:t>
            </a:r>
            <a:r>
              <a:rPr lang="ko-KR" altLang="en-US" sz="1400" b="1">
                <a:latin typeface="+mn-ea"/>
              </a:rPr>
              <a:t>값과 같은 필수 항목이 아닌 취미 같은 선택 항목에 대해서는 값을 기입하지 않는 경우가 있다</a:t>
            </a:r>
            <a:r>
              <a:rPr lang="en-US" altLang="ko-KR" sz="1400" b="1">
                <a:latin typeface="+mn-ea"/>
              </a:rPr>
              <a:t>. </a:t>
            </a:r>
            <a:r>
              <a:rPr lang="ko-KR" altLang="en-US" sz="1400" b="1">
                <a:latin typeface="+mn-ea"/>
              </a:rPr>
              <a:t>이러한 경우에는 매개변수의 항목이 일정하지 않을 수 있어 </a:t>
            </a:r>
            <a:r>
              <a:rPr lang="en-US" altLang="ko-KR" sz="1400" b="1">
                <a:latin typeface="+mn-ea"/>
              </a:rPr>
              <a:t>Map </a:t>
            </a:r>
            <a:r>
              <a:rPr lang="ko-KR" altLang="en-US" sz="1400" b="1">
                <a:latin typeface="+mn-ea"/>
              </a:rPr>
              <a:t>객체로 받는 것이 효율적이다</a:t>
            </a:r>
            <a:r>
              <a:rPr lang="en-US" altLang="ko-KR" sz="1400" b="1">
                <a:latin typeface="+mn-ea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94311" y="1822725"/>
            <a:ext cx="10342418" cy="2954655"/>
            <a:chOff x="362830" y="3653345"/>
            <a:chExt cx="17368522" cy="3029888"/>
          </a:xfrm>
        </p:grpSpPr>
        <p:sp>
          <p:nvSpPr>
            <p:cNvPr id="7" name="TextBox 6"/>
            <p:cNvSpPr txBox="1"/>
            <p:nvPr/>
          </p:nvSpPr>
          <p:spPr>
            <a:xfrm>
              <a:off x="362830" y="3653345"/>
              <a:ext cx="17368522" cy="30298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400" dirty="0">
                  <a:solidFill>
                    <a:srgbClr val="7F0055"/>
                  </a:solidFill>
                  <a:latin typeface="Consolas"/>
                </a:rPr>
                <a:t>import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/>
                </a:rPr>
                <a:t>java.util.Map</a:t>
              </a:r>
              <a:r>
                <a:rPr lang="en-US" altLang="ko-KR" sz="1400" dirty="0">
                  <a:solidFill>
                    <a:srgbClr val="000000"/>
                  </a:solidFill>
                  <a:latin typeface="Consolas"/>
                </a:rPr>
                <a:t>;</a:t>
              </a:r>
            </a:p>
            <a:p>
              <a:pPr lvl="0">
                <a:defRPr/>
              </a:pPr>
              <a:endParaRPr lang="en-US" altLang="ko-KR" sz="1400" dirty="0">
                <a:solidFill>
                  <a:srgbClr val="000000"/>
                </a:solidFill>
                <a:latin typeface="Consolas"/>
              </a:endParaRPr>
            </a:p>
            <a:p>
              <a:pPr lvl="0">
                <a:defRPr/>
              </a:pP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400" b="0" dirty="0">
                  <a:solidFill>
                    <a:srgbClr val="008000"/>
                  </a:solidFill>
                  <a:effectLst/>
                  <a:latin typeface="Consolas"/>
                </a:rPr>
                <a:t>// http://localhost:8080/api/v1/get-api/request2?key1=value1&amp;key2=value2</a:t>
              </a:r>
            </a:p>
            <a:p>
              <a:pPr lvl="0">
                <a:defRPr/>
              </a:pP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    @</a:t>
              </a:r>
              <a:r>
                <a:rPr lang="en-US" altLang="ko-KR" sz="1400" b="0" dirty="0" err="1">
                  <a:solidFill>
                    <a:srgbClr val="267F99"/>
                  </a:solidFill>
                  <a:effectLst/>
                  <a:latin typeface="Consolas"/>
                </a:rPr>
                <a:t>GetMapping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(value = </a:t>
              </a:r>
              <a:r>
                <a:rPr lang="en-US" altLang="ko-KR" sz="1400" b="0" dirty="0">
                  <a:solidFill>
                    <a:srgbClr val="A31515"/>
                  </a:solidFill>
                  <a:effectLst/>
                  <a:latin typeface="Consolas"/>
                </a:rPr>
                <a:t>"/request2"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)</a:t>
              </a:r>
            </a:p>
            <a:p>
              <a:pPr lvl="0">
                <a:defRPr/>
              </a:pP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/>
                </a:rPr>
                <a:t>public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400" b="0" dirty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400" b="0" dirty="0">
                  <a:solidFill>
                    <a:srgbClr val="795E26"/>
                  </a:solidFill>
                  <a:effectLst/>
                  <a:latin typeface="Consolas"/>
                </a:rPr>
                <a:t>getRequestParam2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(@</a:t>
              </a:r>
              <a:r>
                <a:rPr lang="en-US" altLang="ko-KR" sz="1400" b="0" dirty="0" err="1">
                  <a:solidFill>
                    <a:srgbClr val="267F99"/>
                  </a:solidFill>
                  <a:effectLst/>
                  <a:latin typeface="Consolas"/>
                </a:rPr>
                <a:t>RequestParam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400" b="0" dirty="0">
                  <a:solidFill>
                    <a:srgbClr val="267F99"/>
                  </a:solidFill>
                  <a:effectLst/>
                  <a:latin typeface="Consolas"/>
                </a:rPr>
                <a:t>Map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&lt;</a:t>
              </a:r>
              <a:r>
                <a:rPr lang="en-US" altLang="ko-KR" sz="1400" b="0" dirty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, </a:t>
              </a:r>
              <a:r>
                <a:rPr lang="en-US" altLang="ko-KR" sz="1400" b="0" dirty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&gt; </a:t>
              </a:r>
              <a:r>
                <a:rPr lang="en-US" altLang="ko-KR" sz="1400" b="0" dirty="0" err="1">
                  <a:solidFill>
                    <a:srgbClr val="001080"/>
                  </a:solidFill>
                  <a:effectLst/>
                  <a:latin typeface="Consolas"/>
                </a:rPr>
                <a:t>param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) {</a:t>
              </a:r>
            </a:p>
            <a:p>
              <a:pPr lvl="0">
                <a:defRPr/>
              </a:pP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        </a:t>
              </a:r>
              <a:r>
                <a:rPr lang="en-US" altLang="ko-KR" sz="1400" b="0" dirty="0" err="1">
                  <a:solidFill>
                    <a:srgbClr val="267F99"/>
                  </a:solidFill>
                  <a:effectLst/>
                  <a:latin typeface="Consolas"/>
                </a:rPr>
                <a:t>StringBuilder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400" b="0" dirty="0" err="1">
                  <a:solidFill>
                    <a:srgbClr val="001080"/>
                  </a:solidFill>
                  <a:effectLst/>
                  <a:latin typeface="Consolas"/>
                </a:rPr>
                <a:t>sb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 = </a:t>
              </a:r>
              <a:r>
                <a:rPr lang="en-US" altLang="ko-KR" sz="1400" b="0" dirty="0">
                  <a:solidFill>
                    <a:srgbClr val="AF00DB"/>
                  </a:solidFill>
                  <a:effectLst/>
                  <a:latin typeface="Consolas"/>
                </a:rPr>
                <a:t>new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400" b="0" dirty="0" err="1">
                  <a:solidFill>
                    <a:srgbClr val="795E26"/>
                  </a:solidFill>
                  <a:effectLst/>
                  <a:latin typeface="Consolas"/>
                </a:rPr>
                <a:t>StringBuilder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();</a:t>
              </a:r>
            </a:p>
            <a:p>
              <a:pPr lvl="0">
                <a:defRPr/>
              </a:pP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/>
              </a:r>
              <a:b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</a:b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        </a:t>
              </a:r>
              <a:r>
                <a:rPr lang="en-US" altLang="ko-KR" sz="1400" b="0" dirty="0" err="1">
                  <a:solidFill>
                    <a:srgbClr val="001080"/>
                  </a:solidFill>
                  <a:effectLst/>
                  <a:latin typeface="Consolas"/>
                </a:rPr>
                <a:t>param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400" b="0" dirty="0" err="1">
                  <a:solidFill>
                    <a:srgbClr val="795E26"/>
                  </a:solidFill>
                  <a:effectLst/>
                  <a:latin typeface="Consolas"/>
                </a:rPr>
                <a:t>entrySet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().</a:t>
              </a:r>
              <a:r>
                <a:rPr lang="en-US" altLang="ko-KR" sz="1400" b="0" dirty="0" err="1">
                  <a:solidFill>
                    <a:srgbClr val="795E26"/>
                  </a:solidFill>
                  <a:effectLst/>
                  <a:latin typeface="Consolas"/>
                </a:rPr>
                <a:t>forEach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(map 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/>
                </a:rPr>
                <a:t>-&gt;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 {</a:t>
              </a:r>
            </a:p>
            <a:p>
              <a:pPr lvl="0">
                <a:defRPr/>
              </a:pP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            </a:t>
              </a:r>
              <a:r>
                <a:rPr lang="en-US" altLang="ko-KR" sz="1400" b="0" dirty="0" err="1">
                  <a:solidFill>
                    <a:srgbClr val="001080"/>
                  </a:solidFill>
                  <a:effectLst/>
                  <a:latin typeface="Consolas"/>
                </a:rPr>
                <a:t>sb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400" b="0" dirty="0" err="1">
                  <a:solidFill>
                    <a:srgbClr val="795E26"/>
                  </a:solidFill>
                  <a:effectLst/>
                  <a:latin typeface="Consolas"/>
                </a:rPr>
                <a:t>append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(</a:t>
              </a:r>
              <a:r>
                <a:rPr lang="en-US" altLang="ko-KR" sz="1400" b="0" dirty="0" err="1">
                  <a:solidFill>
                    <a:srgbClr val="001080"/>
                  </a:solidFill>
                  <a:effectLst/>
                  <a:latin typeface="Consolas"/>
                </a:rPr>
                <a:t>map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400" b="0" dirty="0" err="1">
                  <a:solidFill>
                    <a:srgbClr val="795E26"/>
                  </a:solidFill>
                  <a:effectLst/>
                  <a:latin typeface="Consolas"/>
                </a:rPr>
                <a:t>getKey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() + </a:t>
              </a:r>
              <a:r>
                <a:rPr lang="en-US" altLang="ko-KR" sz="1400" b="0" dirty="0">
                  <a:solidFill>
                    <a:srgbClr val="A31515"/>
                  </a:solidFill>
                  <a:effectLst/>
                  <a:latin typeface="Consolas"/>
                </a:rPr>
                <a:t>" : "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 + </a:t>
              </a:r>
              <a:r>
                <a:rPr lang="en-US" altLang="ko-KR" sz="1400" b="0" dirty="0" err="1">
                  <a:solidFill>
                    <a:srgbClr val="001080"/>
                  </a:solidFill>
                  <a:effectLst/>
                  <a:latin typeface="Consolas"/>
                </a:rPr>
                <a:t>map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400" b="0" dirty="0" err="1">
                  <a:solidFill>
                    <a:srgbClr val="795E26"/>
                  </a:solidFill>
                  <a:effectLst/>
                  <a:latin typeface="Consolas"/>
                </a:rPr>
                <a:t>getValue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() + </a:t>
              </a:r>
              <a:r>
                <a:rPr lang="en-US" altLang="ko-KR" sz="1400" b="0" dirty="0">
                  <a:solidFill>
                    <a:srgbClr val="A31515"/>
                  </a:solidFill>
                  <a:effectLst/>
                  <a:latin typeface="Consolas"/>
                </a:rPr>
                <a:t>"</a:t>
              </a:r>
              <a:r>
                <a:rPr lang="en-US" altLang="ko-KR" sz="1400" b="0" dirty="0">
                  <a:solidFill>
                    <a:srgbClr val="EE0000"/>
                  </a:solidFill>
                  <a:effectLst/>
                  <a:latin typeface="Consolas"/>
                </a:rPr>
                <a:t>\n</a:t>
              </a:r>
              <a:r>
                <a:rPr lang="en-US" altLang="ko-KR" sz="1400" b="0" dirty="0">
                  <a:solidFill>
                    <a:srgbClr val="A31515"/>
                  </a:solidFill>
                  <a:effectLst/>
                  <a:latin typeface="Consolas"/>
                </a:rPr>
                <a:t>"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);</a:t>
              </a:r>
            </a:p>
            <a:p>
              <a:pPr lvl="0">
                <a:defRPr/>
              </a:pP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        });</a:t>
              </a:r>
            </a:p>
            <a:p>
              <a:pPr lvl="0">
                <a:defRPr/>
              </a:pP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/>
              </a:r>
              <a:b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</a:b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        </a:t>
              </a:r>
              <a:r>
                <a:rPr lang="en-US" altLang="ko-KR" sz="1400" b="0" dirty="0">
                  <a:solidFill>
                    <a:srgbClr val="AF00DB"/>
                  </a:solidFill>
                  <a:effectLst/>
                  <a:latin typeface="Consolas"/>
                </a:rPr>
                <a:t>return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400" b="0" dirty="0" err="1">
                  <a:solidFill>
                    <a:srgbClr val="001080"/>
                  </a:solidFill>
                  <a:effectLst/>
                  <a:latin typeface="Consolas"/>
                </a:rPr>
                <a:t>sb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400" b="0" dirty="0" err="1">
                  <a:solidFill>
                    <a:srgbClr val="795E26"/>
                  </a:solidFill>
                  <a:effectLst/>
                  <a:latin typeface="Consolas"/>
                </a:rPr>
                <a:t>toString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();</a:t>
              </a:r>
            </a:p>
            <a:p>
              <a:pPr lvl="0">
                <a:defRPr/>
              </a:pP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/>
                </a:rPr>
                <a:t>    }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540819" y="3704199"/>
              <a:ext cx="3087163" cy="28405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rgbClr val="267F99"/>
                  </a:solidFill>
                  <a:latin typeface="Consolas"/>
                </a:rPr>
                <a:t>Get</a:t>
              </a:r>
              <a:r>
                <a:rPr lang="en-US" altLang="ko-KR" sz="1200">
                  <a:solidFill>
                    <a:srgbClr val="267F99"/>
                  </a:solidFill>
                  <a:effectLst/>
                  <a:latin typeface="Consolas"/>
                </a:rPr>
                <a:t>Controller.java</a:t>
              </a:r>
              <a:endParaRPr lang="ko-KR" altLang="en-US" sz="12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39546" y="4350773"/>
            <a:ext cx="3215968" cy="27155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StringBuilder, entrySet </a:t>
            </a:r>
            <a:r>
              <a:rPr lang="ko-KR" altLang="en-US" sz="1200" b="1">
                <a:solidFill>
                  <a:srgbClr val="FF0000"/>
                </a:solidFill>
              </a:rPr>
              <a:t>설명은 다음 </a:t>
            </a:r>
            <a:r>
              <a:rPr lang="en-US" altLang="ko-KR" sz="1200" b="1">
                <a:solidFill>
                  <a:srgbClr val="FF0000"/>
                </a:solidFill>
              </a:rPr>
              <a:t>pt</a:t>
            </a:r>
            <a:r>
              <a:rPr lang="ko-KR" altLang="en-US" sz="1200" b="1">
                <a:solidFill>
                  <a:srgbClr val="FF0000"/>
                </a:solidFill>
              </a:rPr>
              <a:t>에서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47924" y="1391440"/>
            <a:ext cx="4707255" cy="210435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38800" y="2947594"/>
            <a:ext cx="4871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어떤 값이 들어올지 모를 때 </a:t>
            </a:r>
            <a:r>
              <a:rPr lang="en-US" altLang="ko-KR" sz="1000" dirty="0" smtClean="0">
                <a:solidFill>
                  <a:srgbClr val="00B050"/>
                </a:solidFill>
              </a:rPr>
              <a:t>Map</a:t>
            </a:r>
            <a:r>
              <a:rPr lang="ko-KR" altLang="en-US" sz="1000" dirty="0" smtClean="0">
                <a:solidFill>
                  <a:srgbClr val="00B050"/>
                </a:solidFill>
              </a:rPr>
              <a:t>을 사용하여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파라미터로</a:t>
            </a:r>
            <a:r>
              <a:rPr lang="ko-KR" altLang="en-US" sz="1000" dirty="0" smtClean="0">
                <a:solidFill>
                  <a:srgbClr val="00B050"/>
                </a:solidFill>
              </a:rPr>
              <a:t>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받게되는데</a:t>
            </a:r>
            <a:r>
              <a:rPr lang="ko-KR" altLang="en-US" sz="1000" dirty="0" smtClean="0">
                <a:solidFill>
                  <a:srgbClr val="00B050"/>
                </a:solidFill>
              </a:rPr>
              <a:t>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F0"/>
                </a:solidFill>
                <a:latin typeface="Consolas"/>
              </a:rPr>
              <a:t>@</a:t>
            </a:r>
            <a:r>
              <a:rPr lang="en-US" altLang="ko-KR" sz="1000" dirty="0" err="1" smtClean="0">
                <a:solidFill>
                  <a:srgbClr val="00B0F0"/>
                </a:solidFill>
                <a:latin typeface="Consolas"/>
              </a:rPr>
              <a:t>RequestParam</a:t>
            </a:r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뒤에 </a:t>
            </a:r>
            <a:r>
              <a:rPr lang="en-US" altLang="ko-KR" sz="1000" dirty="0" smtClean="0">
                <a:solidFill>
                  <a:srgbClr val="00B0F0"/>
                </a:solidFill>
                <a:latin typeface="Consolas"/>
              </a:rPr>
              <a:t>Map</a:t>
            </a:r>
            <a:r>
              <a:rPr lang="ko-KR" altLang="en-US" sz="1000" dirty="0" smtClean="0">
                <a:solidFill>
                  <a:srgbClr val="00B0F0"/>
                </a:solidFill>
                <a:latin typeface="Consolas"/>
              </a:rPr>
              <a:t>해서 </a:t>
            </a:r>
            <a:r>
              <a:rPr lang="en-US" altLang="ko-KR" sz="1000" dirty="0" smtClean="0">
                <a:solidFill>
                  <a:srgbClr val="00B0F0"/>
                </a:solidFill>
                <a:latin typeface="Consolas"/>
              </a:rPr>
              <a:t>&lt;String(</a:t>
            </a:r>
            <a:r>
              <a:rPr lang="ko-KR" altLang="en-US" sz="1000" dirty="0" smtClean="0">
                <a:solidFill>
                  <a:srgbClr val="00B0F0"/>
                </a:solidFill>
                <a:latin typeface="Consolas"/>
              </a:rPr>
              <a:t>키</a:t>
            </a:r>
            <a:r>
              <a:rPr lang="en-US" altLang="ko-KR" sz="1000" dirty="0" smtClean="0">
                <a:solidFill>
                  <a:srgbClr val="00B0F0"/>
                </a:solidFill>
                <a:latin typeface="Consolas"/>
              </a:rPr>
              <a:t>)</a:t>
            </a:r>
            <a:r>
              <a:rPr lang="en-US" altLang="ko-KR" sz="1000" dirty="0">
                <a:solidFill>
                  <a:srgbClr val="00B0F0"/>
                </a:solidFill>
                <a:latin typeface="Consolas"/>
              </a:rPr>
              <a:t> </a:t>
            </a:r>
            <a:r>
              <a:rPr lang="ko-KR" altLang="en-US" sz="1000" dirty="0" smtClean="0">
                <a:solidFill>
                  <a:srgbClr val="00B0F0"/>
                </a:solidFill>
                <a:latin typeface="Consolas"/>
              </a:rPr>
              <a:t>와</a:t>
            </a:r>
            <a:r>
              <a:rPr lang="en-US" altLang="ko-KR" sz="1000" dirty="0" smtClean="0">
                <a:solidFill>
                  <a:srgbClr val="00B0F0"/>
                </a:solidFill>
                <a:latin typeface="Consolas"/>
              </a:rPr>
              <a:t> String(</a:t>
            </a:r>
            <a:r>
              <a:rPr lang="ko-KR" altLang="en-US" sz="1000" dirty="0" err="1" smtClean="0">
                <a:solidFill>
                  <a:srgbClr val="00B0F0"/>
                </a:solidFill>
                <a:latin typeface="Consolas"/>
              </a:rPr>
              <a:t>밸륩</a:t>
            </a:r>
            <a:r>
              <a:rPr lang="en-US" altLang="ko-KR" sz="1000" dirty="0" smtClean="0">
                <a:solidFill>
                  <a:srgbClr val="00B0F0"/>
                </a:solidFill>
                <a:latin typeface="Consolas"/>
              </a:rPr>
              <a:t>)&gt;</a:t>
            </a:r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의 타입을 설정</a:t>
            </a:r>
            <a:r>
              <a:rPr lang="en-US" altLang="ko-KR" sz="1000" dirty="0" smtClean="0">
                <a:solidFill>
                  <a:srgbClr val="00B050"/>
                </a:solidFill>
                <a:latin typeface="Consolas"/>
              </a:rPr>
              <a:t> 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4360" y="2482715"/>
            <a:ext cx="1176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B050"/>
                </a:solidFill>
              </a:rPr>
              <a:t>Map </a:t>
            </a:r>
            <a:r>
              <a:rPr lang="ko-KR" altLang="en-US" sz="1000" dirty="0" smtClean="0">
                <a:solidFill>
                  <a:srgbClr val="00B050"/>
                </a:solidFill>
              </a:rPr>
              <a:t>객체의 이름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18" name="직선 연결선 17"/>
          <p:cNvCxnSpPr>
            <a:endCxn id="5" idx="1"/>
          </p:cNvCxnSpPr>
          <p:nvPr/>
        </p:nvCxnSpPr>
        <p:spPr>
          <a:xfrm flipV="1">
            <a:off x="8016240" y="2605826"/>
            <a:ext cx="198120" cy="205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47160" y="3824880"/>
            <a:ext cx="625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795E26"/>
                </a:solidFill>
                <a:latin typeface="Consolas"/>
              </a:rPr>
              <a:t>forEach</a:t>
            </a:r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로 </a:t>
            </a:r>
            <a:r>
              <a:rPr lang="en-US" altLang="ko-KR" sz="1000" dirty="0">
                <a:solidFill>
                  <a:srgbClr val="001080"/>
                </a:solidFill>
                <a:latin typeface="Consolas"/>
              </a:rPr>
              <a:t>map</a:t>
            </a:r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에 있는 값들을 확인하는 코드 </a:t>
            </a:r>
            <a:endParaRPr lang="en-US" altLang="ko-KR" sz="1000" dirty="0" smtClean="0">
              <a:solidFill>
                <a:srgbClr val="00B050"/>
              </a:solidFill>
              <a:latin typeface="Consolas"/>
            </a:endParaRPr>
          </a:p>
          <a:p>
            <a:r>
              <a:rPr lang="en-US" altLang="ko-KR" sz="1000" dirty="0" err="1" smtClean="0">
                <a:solidFill>
                  <a:srgbClr val="267F99"/>
                </a:solidFill>
                <a:latin typeface="Consolas"/>
              </a:rPr>
              <a:t>StringBuilder</a:t>
            </a:r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에 덧붙여서 </a:t>
            </a:r>
            <a:r>
              <a:rPr lang="en-US" altLang="ko-KR" sz="1000" dirty="0">
                <a:solidFill>
                  <a:srgbClr val="001080"/>
                </a:solidFill>
                <a:latin typeface="Consolas"/>
              </a:rPr>
              <a:t>map</a:t>
            </a:r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에</a:t>
            </a:r>
            <a:r>
              <a:rPr lang="ko-KR" altLang="en-US" sz="1000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en-US" altLang="ko-KR" sz="1000" dirty="0" err="1" smtClean="0">
                <a:solidFill>
                  <a:srgbClr val="795E26"/>
                </a:solidFill>
                <a:latin typeface="Consolas"/>
              </a:rPr>
              <a:t>getKey</a:t>
            </a:r>
            <a:r>
              <a:rPr lang="en-US" altLang="ko-KR" sz="1000" dirty="0" smtClean="0">
                <a:solidFill>
                  <a:srgbClr val="795E26"/>
                </a:solidFill>
                <a:latin typeface="Consolas"/>
              </a:rPr>
              <a:t>()</a:t>
            </a:r>
            <a:r>
              <a:rPr lang="ko-KR" altLang="en-US" sz="1000" dirty="0" smtClean="0">
                <a:solidFill>
                  <a:srgbClr val="267F99"/>
                </a:solidFill>
                <a:latin typeface="Consolas"/>
              </a:rPr>
              <a:t>과 </a:t>
            </a:r>
            <a:r>
              <a:rPr lang="en-US" altLang="ko-KR" sz="1000" dirty="0" err="1" smtClean="0">
                <a:solidFill>
                  <a:srgbClr val="795E26"/>
                </a:solidFill>
                <a:latin typeface="Consolas"/>
              </a:rPr>
              <a:t>getValue</a:t>
            </a:r>
            <a:r>
              <a:rPr lang="en-US" altLang="ko-KR" sz="1000" dirty="0" smtClean="0">
                <a:solidFill>
                  <a:srgbClr val="795E26"/>
                </a:solidFill>
                <a:latin typeface="Consolas"/>
              </a:rPr>
              <a:t>()</a:t>
            </a:r>
            <a:r>
              <a:rPr lang="ko-KR" altLang="en-US" sz="1000" dirty="0" smtClean="0">
                <a:solidFill>
                  <a:srgbClr val="267F99"/>
                </a:solidFill>
                <a:latin typeface="Consolas"/>
              </a:rPr>
              <a:t>을 </a:t>
            </a:r>
            <a:r>
              <a:rPr lang="en-US" altLang="ko-KR" sz="1000" dirty="0" smtClean="0">
                <a:solidFill>
                  <a:srgbClr val="267F99"/>
                </a:solidFill>
                <a:latin typeface="Consolas"/>
              </a:rPr>
              <a:t>:</a:t>
            </a:r>
            <a:r>
              <a:rPr lang="ko-KR" altLang="en-US" sz="1000" dirty="0" smtClean="0">
                <a:solidFill>
                  <a:srgbClr val="267F99"/>
                </a:solidFill>
                <a:latin typeface="Consolas"/>
              </a:rPr>
              <a:t>을 합치고 줄 바꿔서 다음 값을 합쳐</a:t>
            </a:r>
            <a:endParaRPr lang="en-US" altLang="ko-KR" sz="1000" dirty="0" smtClean="0">
              <a:solidFill>
                <a:srgbClr val="267F99"/>
              </a:solidFill>
              <a:latin typeface="Consolas"/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결과 값을 </a:t>
            </a:r>
            <a:r>
              <a:rPr lang="en-US" altLang="ko-KR" sz="1000" dirty="0" err="1" smtClean="0">
                <a:solidFill>
                  <a:srgbClr val="001080"/>
                </a:solidFill>
                <a:latin typeface="Consolas"/>
              </a:rPr>
              <a:t>sb</a:t>
            </a:r>
            <a:r>
              <a:rPr lang="en-US" altLang="ko-KR" sz="1000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en-US" altLang="ko-KR" sz="1000" dirty="0" err="1" smtClean="0">
                <a:solidFill>
                  <a:srgbClr val="795E26"/>
                </a:solidFill>
                <a:latin typeface="Consolas"/>
              </a:rPr>
              <a:t>toString</a:t>
            </a:r>
            <a:r>
              <a:rPr lang="en-US" altLang="ko-KR" sz="1000" dirty="0" smtClean="0">
                <a:solidFill>
                  <a:srgbClr val="795E26"/>
                </a:solidFill>
                <a:latin typeface="Consolas"/>
              </a:rPr>
              <a:t>()</a:t>
            </a:r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로</a:t>
            </a:r>
            <a:r>
              <a:rPr lang="en-US" altLang="ko-KR" sz="1000" dirty="0" smtClean="0">
                <a:solidFill>
                  <a:srgbClr val="00B050"/>
                </a:solidFill>
                <a:latin typeface="Consolas"/>
              </a:rPr>
              <a:t> </a:t>
            </a:r>
            <a:r>
              <a:rPr lang="ko-KR" altLang="en-US" sz="1000" dirty="0" smtClean="0">
                <a:solidFill>
                  <a:srgbClr val="00B050"/>
                </a:solidFill>
                <a:latin typeface="Consolas"/>
              </a:rPr>
              <a:t>리턴</a:t>
            </a:r>
            <a:endParaRPr lang="en-US" altLang="ko-KR" sz="1000" dirty="0" smtClean="0">
              <a:solidFill>
                <a:srgbClr val="00B050"/>
              </a:solidFill>
              <a:latin typeface="Consolas"/>
            </a:endParaRPr>
          </a:p>
          <a:p>
            <a:endParaRPr lang="ko-KR" altLang="en-US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5.2.3 @RequestParam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을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GET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33B69C-BE08-FD0A-6C07-0948CAFC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77" y="1378772"/>
            <a:ext cx="8395131" cy="4896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7253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5.2.3 @RequestParam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을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GET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C0B109-B0AC-3F50-8486-2FCBA7EC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50" y="1354428"/>
            <a:ext cx="9615055" cy="29427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6EC27C-BB9D-6E8A-F02D-6DDC7C80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80" y="4297218"/>
            <a:ext cx="6204916" cy="18505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C676B8-DB79-7F0C-0821-9DCC35185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53" y="1498982"/>
            <a:ext cx="533427" cy="2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5.2.3 @RequestParam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을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GET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+mn-ea"/>
              </a:rPr>
              <a:t>  Map </a:t>
            </a:r>
            <a:r>
              <a:rPr lang="ko-KR" altLang="en-US" sz="1800" b="1" dirty="0">
                <a:latin typeface="+mn-ea"/>
              </a:rPr>
              <a:t>전체 출력하기</a:t>
            </a:r>
            <a:r>
              <a:rPr lang="en-US" altLang="ko-KR" sz="1800" b="1" dirty="0">
                <a:latin typeface="+mn-ea"/>
              </a:rPr>
              <a:t>(</a:t>
            </a:r>
            <a:r>
              <a:rPr lang="en-US" altLang="ko-KR" sz="1800" b="1" dirty="0" err="1">
                <a:latin typeface="+mn-ea"/>
              </a:rPr>
              <a:t>entrySet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en-US" altLang="ko-KR" sz="1800" b="1" dirty="0" err="1">
                <a:latin typeface="+mn-ea"/>
              </a:rPr>
              <a:t>keySet</a:t>
            </a:r>
            <a:r>
              <a:rPr lang="en-US" altLang="ko-KR" sz="1800" b="1" dirty="0">
                <a:latin typeface="+mn-ea"/>
              </a:rPr>
              <a:t>, Iterator)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+mn-ea"/>
              </a:rPr>
              <a:t>   Map</a:t>
            </a:r>
            <a:r>
              <a:rPr lang="ko-KR" altLang="en-US" sz="1200" b="1" dirty="0">
                <a:latin typeface="+mn-ea"/>
              </a:rPr>
              <a:t>에 값을 전체 출력하기 위해서는 </a:t>
            </a:r>
            <a:r>
              <a:rPr lang="en-US" altLang="ko-KR" sz="1200" b="1" dirty="0" err="1">
                <a:latin typeface="+mn-ea"/>
              </a:rPr>
              <a:t>entrySet</a:t>
            </a:r>
            <a:r>
              <a:rPr lang="en-US" altLang="ko-KR" sz="1200" b="1" dirty="0">
                <a:latin typeface="+mn-ea"/>
              </a:rPr>
              <a:t>(), </a:t>
            </a:r>
            <a:r>
              <a:rPr lang="en-US" altLang="ko-KR" sz="1200" b="1" dirty="0" err="1">
                <a:latin typeface="+mn-ea"/>
              </a:rPr>
              <a:t>keySet</a:t>
            </a:r>
            <a:r>
              <a:rPr lang="en-US" altLang="ko-KR" sz="1200" b="1" dirty="0">
                <a:latin typeface="+mn-ea"/>
              </a:rPr>
              <a:t>() </a:t>
            </a:r>
            <a:r>
              <a:rPr lang="ko-KR" altLang="en-US" sz="1200" b="1" dirty="0">
                <a:latin typeface="+mn-ea"/>
              </a:rPr>
              <a:t>메소드를 사용하면 되는데 </a:t>
            </a:r>
            <a:r>
              <a:rPr lang="en-US" altLang="ko-KR" sz="1200" b="1" dirty="0" err="1">
                <a:latin typeface="+mn-ea"/>
              </a:rPr>
              <a:t>entrySet</a:t>
            </a:r>
            <a:r>
              <a:rPr lang="en-US" altLang="ko-KR" sz="1200" b="1" dirty="0">
                <a:latin typeface="+mn-ea"/>
              </a:rPr>
              <a:t>() </a:t>
            </a:r>
            <a:r>
              <a:rPr lang="ko-KR" altLang="en-US" sz="1200" b="1" dirty="0">
                <a:latin typeface="+mn-ea"/>
              </a:rPr>
              <a:t>메서드는 </a:t>
            </a:r>
            <a:r>
              <a:rPr lang="en-US" altLang="ko-KR" sz="1200" b="1" dirty="0">
                <a:latin typeface="+mn-ea"/>
              </a:rPr>
              <a:t>key</a:t>
            </a:r>
            <a:r>
              <a:rPr lang="ko-KR" altLang="en-US" sz="1200" b="1" dirty="0">
                <a:latin typeface="+mn-ea"/>
              </a:rPr>
              <a:t>와 </a:t>
            </a:r>
            <a:r>
              <a:rPr lang="en-US" altLang="ko-KR" sz="1200" b="1" dirty="0">
                <a:latin typeface="+mn-ea"/>
              </a:rPr>
              <a:t>value</a:t>
            </a:r>
            <a:r>
              <a:rPr lang="ko-KR" altLang="en-US" sz="1200" b="1" dirty="0">
                <a:latin typeface="+mn-ea"/>
              </a:rPr>
              <a:t>의 값이 모두 필요한 경우 </a:t>
            </a:r>
            <a:endParaRPr lang="en-US" altLang="ko-KR" sz="1200" b="1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+mn-ea"/>
              </a:rPr>
              <a:t>   </a:t>
            </a:r>
            <a:r>
              <a:rPr lang="ko-KR" altLang="en-US" sz="1200" b="1" dirty="0">
                <a:latin typeface="+mn-ea"/>
              </a:rPr>
              <a:t>사용하고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en-US" altLang="ko-KR" sz="1200" b="1" dirty="0" err="1">
                <a:latin typeface="+mn-ea"/>
              </a:rPr>
              <a:t>keySet</a:t>
            </a:r>
            <a:r>
              <a:rPr lang="en-US" altLang="ko-KR" sz="1200" b="1" dirty="0">
                <a:latin typeface="+mn-ea"/>
              </a:rPr>
              <a:t>() </a:t>
            </a:r>
            <a:r>
              <a:rPr lang="ko-KR" altLang="en-US" sz="1200" b="1" dirty="0">
                <a:latin typeface="+mn-ea"/>
              </a:rPr>
              <a:t>메서드는 </a:t>
            </a:r>
            <a:r>
              <a:rPr lang="en-US" altLang="ko-KR" sz="1200" b="1" dirty="0">
                <a:latin typeface="+mn-ea"/>
              </a:rPr>
              <a:t>key</a:t>
            </a:r>
            <a:r>
              <a:rPr lang="ko-KR" altLang="en-US" sz="1200" b="1" dirty="0">
                <a:latin typeface="+mn-ea"/>
              </a:rPr>
              <a:t>의 값만 필요한 경우 사용한다</a:t>
            </a:r>
            <a:r>
              <a:rPr lang="en-US" altLang="ko-KR" sz="1200" b="1" dirty="0"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3493B-780A-BC6D-49EC-0942944BCFC5}"/>
              </a:ext>
            </a:extLst>
          </p:cNvPr>
          <p:cNvSpPr txBox="1"/>
          <p:nvPr/>
        </p:nvSpPr>
        <p:spPr>
          <a:xfrm>
            <a:off x="1092530" y="2642260"/>
            <a:ext cx="9809018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Map&lt;String, String&gt; map = new HashMap&lt;String, String&gt;();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200" b="0" i="0" dirty="0" err="1">
                <a:effectLst/>
                <a:latin typeface="Consolas" panose="020B0609020204030204" pitchFamily="49" charset="0"/>
              </a:rPr>
              <a:t>map.put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("key01", "value01");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200" b="0" i="0" dirty="0" err="1">
                <a:effectLst/>
                <a:latin typeface="Consolas" panose="020B0609020204030204" pitchFamily="49" charset="0"/>
              </a:rPr>
              <a:t>map.put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("key02", "value02");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200" b="0" i="0" dirty="0" err="1">
                <a:effectLst/>
                <a:latin typeface="Consolas" panose="020B0609020204030204" pitchFamily="49" charset="0"/>
              </a:rPr>
              <a:t>map.put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("key03", "value03");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200" b="0" i="0" dirty="0" err="1">
                <a:effectLst/>
                <a:latin typeface="Consolas" panose="020B0609020204030204" pitchFamily="49" charset="0"/>
              </a:rPr>
              <a:t>map.put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("key04", "value04");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200" b="0" i="0" dirty="0" err="1">
                <a:effectLst/>
                <a:latin typeface="Consolas" panose="020B0609020204030204" pitchFamily="49" charset="0"/>
              </a:rPr>
              <a:t>map.put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("key05", "value05");</a:t>
            </a:r>
          </a:p>
          <a:p>
            <a:endParaRPr lang="en-US" altLang="ko-KR" sz="1200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for (</a:t>
            </a:r>
            <a:r>
              <a:rPr lang="en-US" altLang="ko-KR" sz="1200" b="0" i="0" dirty="0" err="1">
                <a:effectLst/>
                <a:latin typeface="Consolas" panose="020B0609020204030204" pitchFamily="49" charset="0"/>
              </a:rPr>
              <a:t>Map.Entry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&lt;String, String&gt; entry : 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map.entrySet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200" b="0" i="0" dirty="0" err="1">
                <a:effectLst/>
                <a:latin typeface="Consolas" panose="020B0609020204030204" pitchFamily="49" charset="0"/>
              </a:rPr>
              <a:t>System.out.println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("[key]:" + 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entry.getKey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+ ", [value]:" + 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entry.getValue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}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C79961-1002-FC9E-52A8-504ACA2A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31" y="4667008"/>
            <a:ext cx="7547798" cy="1633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06B6A6-D713-2B53-C326-5466F377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28" y="1433980"/>
            <a:ext cx="533427" cy="2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5.2.3 DTO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객체를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GET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DTO</a:t>
            </a:r>
            <a:r>
              <a:rPr lang="ko-KR" altLang="en-US" sz="1400" b="1" dirty="0">
                <a:latin typeface="+mn-ea"/>
              </a:rPr>
              <a:t>란</a:t>
            </a:r>
            <a:r>
              <a:rPr lang="en-US" altLang="ko-KR" sz="1400" b="1" dirty="0">
                <a:latin typeface="+mn-ea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DTO</a:t>
            </a:r>
            <a:r>
              <a:rPr lang="ko-KR" altLang="en-US" sz="1400" b="1" dirty="0">
                <a:latin typeface="+mn-ea"/>
              </a:rPr>
              <a:t>는 </a:t>
            </a:r>
            <a:r>
              <a:rPr lang="en-US" altLang="ko-KR" sz="1400" b="1" dirty="0">
                <a:latin typeface="+mn-ea"/>
              </a:rPr>
              <a:t>Data Transfer Object</a:t>
            </a:r>
            <a:r>
              <a:rPr lang="ko-KR" altLang="en-US" sz="1400" b="1" dirty="0">
                <a:latin typeface="+mn-ea"/>
              </a:rPr>
              <a:t>의 약자로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다른 레이어 간의 데이터 교환에 활용된다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간략하게 설명하자면 클래스 및 인터페이스를 호출하면서 전달하는 매개변수로 사용되는 데이터 객체이다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DTO</a:t>
            </a:r>
            <a:r>
              <a:rPr lang="ko-KR" altLang="en-US" sz="1400" b="1" dirty="0">
                <a:latin typeface="+mn-ea"/>
              </a:rPr>
              <a:t>는 데이터를 교환하는 용도로만 사용하는 객체이기 때문에 </a:t>
            </a:r>
            <a:r>
              <a:rPr lang="en-US" altLang="ko-KR" sz="1400" b="1" dirty="0">
                <a:latin typeface="+mn-ea"/>
              </a:rPr>
              <a:t>DTO</a:t>
            </a:r>
            <a:r>
              <a:rPr lang="ko-KR" altLang="en-US" sz="1400" b="1" dirty="0">
                <a:latin typeface="+mn-ea"/>
              </a:rPr>
              <a:t>에는 별도의 로직이 포함되지 않는다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책에서는 </a:t>
            </a:r>
            <a:r>
              <a:rPr lang="en-US" altLang="ko-KR" sz="1400" b="1" dirty="0">
                <a:latin typeface="+mn-ea"/>
              </a:rPr>
              <a:t>6</a:t>
            </a:r>
            <a:r>
              <a:rPr lang="ko-KR" altLang="en-US" sz="1400" b="1" dirty="0">
                <a:latin typeface="+mn-ea"/>
              </a:rPr>
              <a:t>장의 데이터베이스를 연동하는 작업을 시작으로 본격적인 데이터를 다룰 예정이므로 </a:t>
            </a:r>
            <a:r>
              <a:rPr lang="en-US" altLang="ko-KR" sz="1400" b="1" dirty="0">
                <a:latin typeface="+mn-ea"/>
              </a:rPr>
              <a:t>DTO </a:t>
            </a:r>
            <a:r>
              <a:rPr lang="ko-KR" altLang="en-US" sz="1400" b="1" dirty="0">
                <a:latin typeface="+mn-ea"/>
              </a:rPr>
              <a:t>클래스의 역할은 이때 좀 더 다루도록 하겠다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D76E108-B13A-D9FF-19EA-D44F8A709F14}"/>
              </a:ext>
            </a:extLst>
          </p:cNvPr>
          <p:cNvGrpSpPr/>
          <p:nvPr/>
        </p:nvGrpSpPr>
        <p:grpSpPr>
          <a:xfrm>
            <a:off x="985652" y="3342169"/>
            <a:ext cx="6054808" cy="2860276"/>
            <a:chOff x="985652" y="3342169"/>
            <a:chExt cx="6054808" cy="2860276"/>
          </a:xfrm>
          <a:effectLst/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9C9B73-601A-4703-BDC8-B0CF3672B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5652" y="3342169"/>
              <a:ext cx="6054808" cy="28602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A5949A6-6E8D-215F-58CA-BED2A094B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618" y="5094514"/>
              <a:ext cx="376204" cy="219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05 API</a:t>
            </a:r>
            <a:r>
              <a:rPr lang="ko-KR" altLang="en-US" sz="2400" b="1" dirty="0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5.2.3 DTO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객체를 활용한 </a:t>
            </a:r>
            <a:r>
              <a:rPr lang="en-US" altLang="ko-KR" sz="1400" b="1" dirty="0">
                <a:solidFill>
                  <a:srgbClr val="7030A0"/>
                </a:solidFill>
                <a:latin typeface="+mn-ea"/>
              </a:rPr>
              <a:t>GET </a:t>
            </a:r>
            <a:r>
              <a:rPr lang="ko-KR" altLang="en-US" sz="1400" b="1" dirty="0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 dirty="0">
              <a:solidFill>
                <a:srgbClr val="7030A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+mn-ea"/>
              </a:rPr>
              <a:t>DTO </a:t>
            </a:r>
            <a:r>
              <a:rPr lang="ko-KR" altLang="en-US" sz="1400" b="1" dirty="0">
                <a:latin typeface="+mn-ea"/>
              </a:rPr>
              <a:t>객체는 아래와 같이 작성할 수 있다</a:t>
            </a:r>
            <a:r>
              <a:rPr lang="en-US" altLang="ko-KR" sz="1400" b="1" dirty="0">
                <a:latin typeface="+mn-ea"/>
              </a:rPr>
              <a:t>. </a:t>
            </a:r>
            <a:r>
              <a:rPr lang="ko-KR" altLang="en-US" sz="1400" b="1" dirty="0">
                <a:latin typeface="+mn-ea"/>
              </a:rPr>
              <a:t>이 클래스 파일은 예제 프로젝트에서 </a:t>
            </a:r>
            <a:r>
              <a:rPr lang="en-US" altLang="ko-KR" sz="1400" b="1" dirty="0" err="1">
                <a:latin typeface="+mn-ea"/>
              </a:rPr>
              <a:t>com.springboot.api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패키지 하단에 </a:t>
            </a:r>
            <a:r>
              <a:rPr lang="en-US" altLang="ko-KR" sz="1400" b="1" dirty="0" err="1">
                <a:latin typeface="+mn-ea"/>
              </a:rPr>
              <a:t>dto</a:t>
            </a:r>
            <a:r>
              <a:rPr lang="ko-KR" altLang="en-US" sz="1400" b="1" dirty="0">
                <a:latin typeface="+mn-ea"/>
              </a:rPr>
              <a:t>라는 패키지를 생성한 후 그 안에 생성하면 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0C9605-C2CA-E1CE-EE1D-FE63FE49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88" y="2212912"/>
            <a:ext cx="3105310" cy="2432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5F040F-A244-0F92-0FBC-9EC2A085D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2381250"/>
            <a:ext cx="3124200" cy="20955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27522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05 API</a:t>
            </a:r>
            <a:r>
              <a:rPr lang="ko-KR" altLang="en-US" sz="2400" b="1">
                <a:solidFill>
                  <a:srgbClr val="7030A0"/>
                </a:solidFill>
              </a:rPr>
              <a:t>를 작성하는 다양한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697"/>
            <a:ext cx="10515600" cy="548181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5.2.3 DTO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객체를 활용한 </a:t>
            </a:r>
            <a:r>
              <a:rPr lang="en-US" altLang="ko-KR" sz="1400" b="1">
                <a:solidFill>
                  <a:srgbClr val="7030A0"/>
                </a:solidFill>
                <a:latin typeface="+mn-ea"/>
              </a:rPr>
              <a:t>GET </a:t>
            </a:r>
            <a:r>
              <a:rPr lang="ko-KR" altLang="en-US" sz="1400" b="1">
                <a:solidFill>
                  <a:srgbClr val="7030A0"/>
                </a:solidFill>
                <a:latin typeface="+mn-ea"/>
              </a:rPr>
              <a:t>메서드 구현</a:t>
            </a:r>
            <a:endParaRPr lang="en-US" altLang="ko-KR" sz="1400" b="1">
              <a:solidFill>
                <a:srgbClr val="7030A0"/>
              </a:solidFill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17320" y="1347572"/>
            <a:ext cx="4359728" cy="4839332"/>
            <a:chOff x="362830" y="3653345"/>
            <a:chExt cx="7321502" cy="5144497"/>
          </a:xfrm>
        </p:grpSpPr>
        <p:sp>
          <p:nvSpPr>
            <p:cNvPr id="6" name="TextBox 5"/>
            <p:cNvSpPr txBox="1"/>
            <p:nvPr/>
          </p:nvSpPr>
          <p:spPr>
            <a:xfrm>
              <a:off x="362830" y="3653345"/>
              <a:ext cx="7321502" cy="51444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package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com.springboot.api.dto;</a:t>
              </a:r>
            </a:p>
            <a:p>
              <a:pPr lvl="0">
                <a:defRPr/>
              </a:pPr>
              <a:endParaRPr lang="en-US" altLang="ko-KR" sz="1000" b="0">
                <a:solidFill>
                  <a:srgbClr val="0000FF"/>
                </a:solidFill>
                <a:effectLst/>
                <a:latin typeface="Consolas"/>
              </a:endParaRP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public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class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MemberDto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{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/>
              </a:r>
              <a:b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</a:b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private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001080"/>
                  </a:solidFill>
                  <a:effectLst/>
                  <a:latin typeface="Consolas"/>
                </a:rPr>
                <a:t>name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;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private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001080"/>
                  </a:solidFill>
                  <a:effectLst/>
                  <a:latin typeface="Consolas"/>
                </a:rPr>
                <a:t>email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;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private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001080"/>
                  </a:solidFill>
                  <a:effectLst/>
                  <a:latin typeface="Consolas"/>
                </a:rPr>
                <a:t>organization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;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/>
              </a:r>
              <a:b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</a:b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public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795E26"/>
                  </a:solidFill>
                  <a:effectLst/>
                  <a:latin typeface="Consolas"/>
                </a:rPr>
                <a:t>getName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() {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    </a:t>
              </a:r>
              <a:r>
                <a:rPr lang="en-US" altLang="ko-KR" sz="1000" b="0">
                  <a:solidFill>
                    <a:srgbClr val="AF00DB"/>
                  </a:solidFill>
                  <a:effectLst/>
                  <a:latin typeface="Consolas"/>
                </a:rPr>
                <a:t>return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name;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}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/>
              </a:r>
              <a:b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</a:b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public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void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795E26"/>
                  </a:solidFill>
                  <a:effectLst/>
                  <a:latin typeface="Consolas"/>
                </a:rPr>
                <a:t>setName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(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001080"/>
                  </a:solidFill>
                  <a:effectLst/>
                  <a:latin typeface="Consolas"/>
                </a:rPr>
                <a:t>name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) {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this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000" b="0">
                  <a:solidFill>
                    <a:srgbClr val="001080"/>
                  </a:solidFill>
                  <a:effectLst/>
                  <a:latin typeface="Consolas"/>
                </a:rPr>
                <a:t>name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= name;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}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/>
              </a:r>
              <a:b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</a:b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public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795E26"/>
                  </a:solidFill>
                  <a:effectLst/>
                  <a:latin typeface="Consolas"/>
                </a:rPr>
                <a:t>getEmail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() {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    </a:t>
              </a:r>
              <a:r>
                <a:rPr lang="en-US" altLang="ko-KR" sz="1000" b="0">
                  <a:solidFill>
                    <a:srgbClr val="AF00DB"/>
                  </a:solidFill>
                  <a:effectLst/>
                  <a:latin typeface="Consolas"/>
                </a:rPr>
                <a:t>return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email;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}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/>
              </a:r>
              <a:b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</a:b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public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void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795E26"/>
                  </a:solidFill>
                  <a:effectLst/>
                  <a:latin typeface="Consolas"/>
                </a:rPr>
                <a:t>setEmail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(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001080"/>
                  </a:solidFill>
                  <a:effectLst/>
                  <a:latin typeface="Consolas"/>
                </a:rPr>
                <a:t>email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) {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this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000" b="0">
                  <a:solidFill>
                    <a:srgbClr val="001080"/>
                  </a:solidFill>
                  <a:effectLst/>
                  <a:latin typeface="Consolas"/>
                </a:rPr>
                <a:t>email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= email;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}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/>
              </a:r>
              <a:b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</a:b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public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795E26"/>
                  </a:solidFill>
                  <a:effectLst/>
                  <a:latin typeface="Consolas"/>
                </a:rPr>
                <a:t>getOrganization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() {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    </a:t>
              </a:r>
              <a:r>
                <a:rPr lang="en-US" altLang="ko-KR" sz="1000" b="0">
                  <a:solidFill>
                    <a:srgbClr val="AF00DB"/>
                  </a:solidFill>
                  <a:effectLst/>
                  <a:latin typeface="Consolas"/>
                </a:rPr>
                <a:t>return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organization;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}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/>
              </a:r>
              <a:b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</a:b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public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void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795E26"/>
                  </a:solidFill>
                  <a:effectLst/>
                  <a:latin typeface="Consolas"/>
                </a:rPr>
                <a:t>setOrganization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(</a:t>
              </a:r>
              <a:r>
                <a:rPr lang="en-US" altLang="ko-KR" sz="1000" b="0">
                  <a:solidFill>
                    <a:srgbClr val="267F99"/>
                  </a:solidFill>
                  <a:effectLst/>
                  <a:latin typeface="Consolas"/>
                </a:rPr>
                <a:t>String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</a:t>
              </a:r>
              <a:r>
                <a:rPr lang="en-US" altLang="ko-KR" sz="1000" b="0">
                  <a:solidFill>
                    <a:srgbClr val="001080"/>
                  </a:solidFill>
                  <a:effectLst/>
                  <a:latin typeface="Consolas"/>
                </a:rPr>
                <a:t>organization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) {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    </a:t>
              </a:r>
              <a:r>
                <a:rPr lang="en-US" altLang="ko-KR" sz="1000" b="0">
                  <a:solidFill>
                    <a:srgbClr val="0000FF"/>
                  </a:solidFill>
                  <a:effectLst/>
                  <a:latin typeface="Consolas"/>
                </a:rPr>
                <a:t>this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.</a:t>
              </a:r>
              <a:r>
                <a:rPr lang="en-US" altLang="ko-KR" sz="1000" b="0">
                  <a:solidFill>
                    <a:srgbClr val="001080"/>
                  </a:solidFill>
                  <a:effectLst/>
                  <a:latin typeface="Consolas"/>
                </a:rPr>
                <a:t>organization</a:t>
              </a: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 = organization;</a:t>
              </a:r>
            </a:p>
            <a:p>
              <a:pPr lvl="0">
                <a:defRPr/>
              </a:pPr>
              <a:r>
                <a:rPr lang="en-US" altLang="ko-KR" sz="1000" b="0">
                  <a:solidFill>
                    <a:srgbClr val="000000"/>
                  </a:solidFill>
                  <a:effectLst/>
                  <a:latin typeface="Consolas"/>
                </a:rPr>
                <a:t>    }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97900" y="3820909"/>
              <a:ext cx="2377531" cy="28405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rgbClr val="267F99"/>
                  </a:solidFill>
                  <a:effectLst/>
                  <a:latin typeface="Consolas"/>
                </a:rPr>
                <a:t>MemberDto.java</a:t>
              </a:r>
              <a:endParaRPr lang="ko-KR" altLang="en-US" sz="120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242661" y="1347572"/>
            <a:ext cx="4359728" cy="1785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    @</a:t>
            </a:r>
            <a:r>
              <a:rPr lang="en-US" altLang="ko-KR" sz="1000" b="0">
                <a:solidFill>
                  <a:srgbClr val="267F99"/>
                </a:solidFill>
                <a:effectLst/>
                <a:latin typeface="Consolas"/>
              </a:rPr>
              <a:t>Override</a:t>
            </a:r>
          </a:p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    </a:t>
            </a:r>
            <a:r>
              <a:rPr lang="en-US" altLang="ko-KR" sz="1000" b="0">
                <a:solidFill>
                  <a:srgbClr val="0000FF"/>
                </a:solidFill>
                <a:effectLst/>
                <a:latin typeface="Consolas"/>
              </a:rPr>
              <a:t>public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000" b="0">
                <a:solidFill>
                  <a:srgbClr val="267F99"/>
                </a:solidFill>
                <a:effectLst/>
                <a:latin typeface="Consolas"/>
              </a:rPr>
              <a:t>String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000" b="0">
                <a:solidFill>
                  <a:srgbClr val="795E26"/>
                </a:solidFill>
                <a:effectLst/>
                <a:latin typeface="Consolas"/>
              </a:rPr>
              <a:t>toString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() {</a:t>
            </a:r>
          </a:p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        </a:t>
            </a:r>
            <a:r>
              <a:rPr lang="en-US" altLang="ko-KR" sz="1000" b="0">
                <a:solidFill>
                  <a:srgbClr val="AF00DB"/>
                </a:solidFill>
                <a:effectLst/>
                <a:latin typeface="Consolas"/>
              </a:rPr>
              <a:t>return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 </a:t>
            </a:r>
            <a:r>
              <a:rPr lang="en-US" altLang="ko-KR" sz="1000" b="0">
                <a:solidFill>
                  <a:srgbClr val="A31515"/>
                </a:solidFill>
                <a:effectLst/>
                <a:latin typeface="Consolas"/>
              </a:rPr>
              <a:t>"MemberDTO{"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 +</a:t>
            </a:r>
          </a:p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            </a:t>
            </a:r>
            <a:r>
              <a:rPr lang="en-US" altLang="ko-KR" sz="1000" b="0">
                <a:solidFill>
                  <a:srgbClr val="A31515"/>
                </a:solidFill>
                <a:effectLst/>
                <a:latin typeface="Consolas"/>
              </a:rPr>
              <a:t>"name='"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 + name + </a:t>
            </a:r>
            <a:r>
              <a:rPr lang="en-US" altLang="ko-KR" sz="10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000" b="0">
                <a:solidFill>
                  <a:srgbClr val="EE0000"/>
                </a:solidFill>
                <a:effectLst/>
                <a:latin typeface="Consolas"/>
              </a:rPr>
              <a:t>\'</a:t>
            </a:r>
            <a:r>
              <a:rPr lang="en-US" altLang="ko-KR" sz="10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 +</a:t>
            </a:r>
          </a:p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            </a:t>
            </a:r>
            <a:r>
              <a:rPr lang="en-US" altLang="ko-KR" sz="1000" b="0">
                <a:solidFill>
                  <a:srgbClr val="A31515"/>
                </a:solidFill>
                <a:effectLst/>
                <a:latin typeface="Consolas"/>
              </a:rPr>
              <a:t>", email='"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 + email + </a:t>
            </a:r>
            <a:r>
              <a:rPr lang="en-US" altLang="ko-KR" sz="10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000" b="0">
                <a:solidFill>
                  <a:srgbClr val="EE0000"/>
                </a:solidFill>
                <a:effectLst/>
                <a:latin typeface="Consolas"/>
              </a:rPr>
              <a:t>\'</a:t>
            </a:r>
            <a:r>
              <a:rPr lang="en-US" altLang="ko-KR" sz="10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 +</a:t>
            </a:r>
          </a:p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            </a:t>
            </a:r>
            <a:r>
              <a:rPr lang="en-US" altLang="ko-KR" sz="1000" b="0">
                <a:solidFill>
                  <a:srgbClr val="A31515"/>
                </a:solidFill>
                <a:effectLst/>
                <a:latin typeface="Consolas"/>
              </a:rPr>
              <a:t>", organization='"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 + organization + </a:t>
            </a:r>
            <a:r>
              <a:rPr lang="en-US" altLang="ko-KR" sz="10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000" b="0">
                <a:solidFill>
                  <a:srgbClr val="EE0000"/>
                </a:solidFill>
                <a:effectLst/>
                <a:latin typeface="Consolas"/>
              </a:rPr>
              <a:t>\'</a:t>
            </a:r>
            <a:r>
              <a:rPr lang="en-US" altLang="ko-KR" sz="1000" b="0">
                <a:solidFill>
                  <a:srgbClr val="A31515"/>
                </a:solidFill>
                <a:effectLst/>
                <a:latin typeface="Consolas"/>
              </a:rPr>
              <a:t>'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 +</a:t>
            </a:r>
          </a:p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            </a:t>
            </a:r>
            <a:r>
              <a:rPr lang="en-US" altLang="ko-KR" sz="1000" b="0">
                <a:solidFill>
                  <a:srgbClr val="A31515"/>
                </a:solidFill>
                <a:effectLst/>
                <a:latin typeface="Consolas"/>
              </a:rPr>
              <a:t>'}'</a:t>
            </a: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;</a:t>
            </a:r>
          </a:p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    }</a:t>
            </a:r>
          </a:p>
          <a:p>
            <a:pPr lvl="0">
              <a:defRPr/>
            </a:pP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/>
            </a:r>
            <a:b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</a:br>
            <a:r>
              <a:rPr lang="en-US" altLang="ko-KR" sz="1000" b="0">
                <a:solidFill>
                  <a:srgbClr val="000000"/>
                </a:solidFill>
                <a:effectLst/>
                <a:latin typeface="Consolas"/>
              </a:rPr>
              <a:t>}</a:t>
            </a:r>
          </a:p>
          <a:p>
            <a:pPr lvl="0">
              <a:defRPr/>
            </a:pPr>
            <a:endParaRPr lang="en-US" altLang="ko-KR" sz="1000" b="0">
              <a:solidFill>
                <a:srgbClr val="000000"/>
              </a:solidFill>
              <a:effectLst/>
              <a:latin typeface="Consola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2661" y="3495026"/>
            <a:ext cx="4359728" cy="1732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i="0">
                <a:solidFill>
                  <a:srgbClr val="3D4144"/>
                </a:solidFill>
                <a:effectLst/>
                <a:latin typeface="Consolas"/>
              </a:rPr>
              <a:t>DTO </a:t>
            </a:r>
            <a:r>
              <a:rPr lang="ko-KR" altLang="en-US" sz="1200" b="1" i="0">
                <a:solidFill>
                  <a:srgbClr val="3D4144"/>
                </a:solidFill>
                <a:effectLst/>
                <a:latin typeface="Consolas"/>
              </a:rPr>
              <a:t>클래스에는 전달하고자 하는 필드 객체를 선언하고 </a:t>
            </a:r>
            <a:r>
              <a:rPr lang="en-US" altLang="ko-KR" sz="1200" b="1" i="0">
                <a:solidFill>
                  <a:srgbClr val="3D4144"/>
                </a:solidFill>
                <a:effectLst/>
                <a:latin typeface="Consolas"/>
              </a:rPr>
              <a:t>getter/setter </a:t>
            </a:r>
            <a:r>
              <a:rPr lang="ko-KR" altLang="en-US" sz="1200" b="1" i="0">
                <a:solidFill>
                  <a:srgbClr val="3D4144"/>
                </a:solidFill>
                <a:effectLst/>
                <a:latin typeface="Consolas"/>
              </a:rPr>
              <a:t>메서드를 구현한다</a:t>
            </a:r>
            <a:r>
              <a:rPr lang="en-US" altLang="ko-KR" sz="1200" b="1" i="0">
                <a:solidFill>
                  <a:srgbClr val="3D4144"/>
                </a:solidFill>
                <a:effectLst/>
                <a:latin typeface="Consolas"/>
              </a:rPr>
              <a:t>. DTO </a:t>
            </a:r>
            <a:r>
              <a:rPr lang="ko-KR" altLang="en-US" sz="1200" b="1" i="0">
                <a:solidFill>
                  <a:srgbClr val="3D4144"/>
                </a:solidFill>
                <a:effectLst/>
                <a:latin typeface="Consolas"/>
              </a:rPr>
              <a:t>클래스에 선언된 필드는 </a:t>
            </a:r>
            <a:r>
              <a:rPr lang="ko-KR" altLang="en-US" sz="1200" b="1" i="0">
                <a:solidFill>
                  <a:srgbClr val="FF0000"/>
                </a:solidFill>
                <a:effectLst/>
                <a:latin typeface="Consolas"/>
              </a:rPr>
              <a:t>컨트롤러의 메서드에서 쿼리 파라미터의 키와 매핑된다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Consolas"/>
              </a:rPr>
              <a:t>.</a:t>
            </a:r>
            <a:r>
              <a:rPr lang="en-US" altLang="ko-KR" sz="1200" b="1" i="0">
                <a:solidFill>
                  <a:srgbClr val="3D4144"/>
                </a:solidFill>
                <a:effectLst/>
                <a:latin typeface="Consolas"/>
              </a:rPr>
              <a:t> </a:t>
            </a:r>
            <a:r>
              <a:rPr lang="ko-KR" altLang="en-US" sz="1200" b="1" i="0">
                <a:solidFill>
                  <a:srgbClr val="3D4144"/>
                </a:solidFill>
                <a:effectLst/>
                <a:latin typeface="Consolas"/>
              </a:rPr>
              <a:t>즉</a:t>
            </a:r>
            <a:r>
              <a:rPr lang="en-US" altLang="ko-KR" sz="1200" b="1" i="0">
                <a:solidFill>
                  <a:srgbClr val="3D4144"/>
                </a:solidFill>
                <a:effectLst/>
                <a:latin typeface="Consolas"/>
              </a:rPr>
              <a:t>, </a:t>
            </a:r>
            <a:r>
              <a:rPr lang="ko-KR" altLang="en-US" sz="1200" b="1" i="0">
                <a:solidFill>
                  <a:srgbClr val="3D4144"/>
                </a:solidFill>
                <a:effectLst/>
                <a:latin typeface="Consolas"/>
              </a:rPr>
              <a:t>쿼리스트링의 키가 정해져 있지만 받아야 할 파라미터가 많을 경우에는 </a:t>
            </a:r>
            <a:r>
              <a:rPr lang="en-US" altLang="ko-KR" sz="1200" b="1" i="0">
                <a:solidFill>
                  <a:srgbClr val="3D4144"/>
                </a:solidFill>
                <a:effectLst/>
                <a:latin typeface="Consolas"/>
              </a:rPr>
              <a:t>DTO </a:t>
            </a:r>
            <a:r>
              <a:rPr lang="ko-KR" altLang="en-US" sz="1200" b="1" i="0">
                <a:solidFill>
                  <a:srgbClr val="3D4144"/>
                </a:solidFill>
                <a:effectLst/>
                <a:latin typeface="Consolas"/>
              </a:rPr>
              <a:t>객체를 활용해 코드의 가독성을 높일 수 있다</a:t>
            </a:r>
            <a:r>
              <a:rPr lang="en-US" altLang="ko-KR" sz="1200" b="1" i="0">
                <a:solidFill>
                  <a:srgbClr val="3D4144"/>
                </a:solidFill>
                <a:effectLst/>
                <a:latin typeface="Consolas"/>
              </a:rPr>
              <a:t>.</a:t>
            </a:r>
            <a:endParaRPr lang="en-US" altLang="ko-KR" sz="1200" b="1">
              <a:solidFill>
                <a:srgbClr val="000000"/>
              </a:solidFill>
              <a:effectLst/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9237</Words>
  <Application>Microsoft Office PowerPoint</Application>
  <PresentationFormat>와이드스크린</PresentationFormat>
  <Paragraphs>1345</Paragraphs>
  <Slides>139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8" baseType="lpstr">
      <vt:lpstr>Apple SD Gothic Neo</vt:lpstr>
      <vt:lpstr>KoPub돋움체 Bold</vt:lpstr>
      <vt:lpstr>NanumSquareRound</vt:lpstr>
      <vt:lpstr>Noto Sans KR</vt:lpstr>
      <vt:lpstr>굴림</vt:lpstr>
      <vt:lpstr>맑은 고딕</vt:lpstr>
      <vt:lpstr>Arial</vt:lpstr>
      <vt:lpstr>Consolas</vt:lpstr>
      <vt:lpstr>Office 테마</vt:lpstr>
      <vt:lpstr>스프링 부트 핵심 가이드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01 스프링 부트란?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02 개발에 앞서 알면 좋은 기초 지식</vt:lpstr>
      <vt:lpstr>03 개발 환경 구성</vt:lpstr>
      <vt:lpstr>03 개발 환경 구성</vt:lpstr>
      <vt:lpstr>03 개발 환경 구성</vt:lpstr>
      <vt:lpstr>03 개발 환경 구성</vt:lpstr>
      <vt:lpstr>03 개발 환경 구성</vt:lpstr>
      <vt:lpstr>03 개발 환경 구성</vt:lpstr>
      <vt:lpstr>03 개발 환경 구성</vt:lpstr>
      <vt:lpstr>03 개발 환경 구성</vt:lpstr>
      <vt:lpstr>03 개발 환경 구성</vt:lpstr>
      <vt:lpstr>03 개발 환경 구성</vt:lpstr>
      <vt:lpstr>03 개발 환경 구성</vt:lpstr>
      <vt:lpstr>03 개발 환경 구성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04 스프링 부트 애플리케이션 개발하기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  <vt:lpstr>05 API를 작성하는 다양한 방법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스프링부트 핵심 가이드</dc:title>
  <dc:creator>박 대원</dc:creator>
  <cp:lastModifiedBy>권오성</cp:lastModifiedBy>
  <cp:revision>374</cp:revision>
  <dcterms:created xsi:type="dcterms:W3CDTF">2022-07-17T11:37:43Z</dcterms:created>
  <dcterms:modified xsi:type="dcterms:W3CDTF">2023-04-11T11:21:59Z</dcterms:modified>
  <cp:version>1000.0000.01</cp:version>
</cp:coreProperties>
</file>